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70" r:id="rId9"/>
    <p:sldId id="271" r:id="rId10"/>
    <p:sldId id="263" r:id="rId11"/>
    <p:sldId id="262" r:id="rId12"/>
    <p:sldId id="264" r:id="rId13"/>
    <p:sldId id="269" r:id="rId14"/>
    <p:sldId id="266" r:id="rId15"/>
    <p:sldId id="267" r:id="rId16"/>
    <p:sldId id="268" r:id="rId17"/>
    <p:sldId id="273" r:id="rId18"/>
    <p:sldId id="277" r:id="rId19"/>
    <p:sldId id="278" r:id="rId20"/>
    <p:sldId id="279" r:id="rId21"/>
    <p:sldId id="280" r:id="rId22"/>
    <p:sldId id="281" r:id="rId23"/>
    <p:sldId id="282" r:id="rId24"/>
    <p:sldId id="265" r:id="rId25"/>
    <p:sldId id="274" r:id="rId26"/>
    <p:sldId id="275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C867F-C369-9522-7B30-E4DEB4DC6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1287AC-BFA4-AC61-C366-DBA0954B0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828787-CE27-82FC-3EF8-BBF314E6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0C7470-C0FE-BBE6-7F40-877E9287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363EB3-DB1C-7CFB-B9D5-E35D8651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7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A19D8F-EACC-0E32-D94D-CD7A3225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1428349-A162-F883-8C5A-025AF4E0A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2B540-5DF5-ABE3-8F8B-E98CF17D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B7836C-33B9-B0B1-E006-BF6B1D92B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E22206-93B5-FFF4-94E7-BBE6A965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37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FFB3335-413B-703F-C284-9DA905E7B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C63C8-1AD4-A4FC-2C60-BCFE7DDAD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19B689-74CC-29E3-4F10-E74825E4C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215674-ADA4-0622-13D6-FE99275E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BA0523-DE00-716A-0D11-F4C7C674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4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31EE2F-D79E-47CD-DB18-F27AEB97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2FD8F5-521C-2555-2CE4-5434CF020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295B96-D2DE-F89E-19F6-0E3D1FC5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F0446B-A715-B62F-A438-0B10DB7DB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C5DA93-4003-A5EF-13AB-B4F03202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3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195D0-404F-ADC1-F373-DB67EC291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8DE829-5861-54FB-16AF-B30241A14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ACB00C-D0DF-4216-9734-A14183C1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8BFD8C-F5B3-E708-580C-D2AB18B31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27394A-DD00-6983-6D93-48365CBE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DC3E77-7BDB-14DE-1E25-07691D8A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1E8D42-7396-3251-7FB4-4D96A93B2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02AF54-5090-D892-9A2B-70C47AAA9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106A65-26E4-1C90-6DD5-912B1E487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6DBE18-5D07-FE32-E3B1-10E5748F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27CB22-8C54-81E6-C2A7-33C58C93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9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0A11A-F993-72A0-1DBC-7C45C660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1130F4-863D-AEFF-E79C-E82FB7BC3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31963D-6B3E-7BA0-006E-73748BB9D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390E534-FB2A-8BEB-93A0-86C1B75D6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6D75C76-A65F-DC2A-AFF0-7912837E9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4A49553-E784-B241-59A2-E508AEC1F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B4209E4-4F61-2A91-988E-2F3014321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9ECAB89-E099-04FF-59F2-A2EAB8F9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8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AA928-F8B4-505B-FA09-44946F20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4881597-ED39-29C1-11C3-7E57F2AE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006A136-7E41-DEB6-0BAE-5263A014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8A86E8-9317-76D9-5162-074C28BE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5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5924B01-1AC4-BE5F-D9B5-1CAE1A32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237CC0-1B5B-0A94-5DB6-FAD68B61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312759-ABD7-96CF-24F6-B0B6AF775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5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80C64-F595-0386-D464-3C464AD2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B937A1-27DF-F469-838A-BDC9D02C3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1D9EF5-6010-04DC-BF0D-5EA9D3BFA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3D6D80-5B0E-CFDA-0044-777DB4B42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C4B778-F528-24FC-AED7-DFA9E5B7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5CC5E5-B5D0-81CE-CC03-80265B6F3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7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DAF2B-B682-40C4-DB1B-159D36B0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B86DF42-0832-74B4-E3DA-4E1094946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DCF3EC-DC1C-2873-4F64-5E7C568B5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412E1-088F-E288-2803-B3EE1724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7D2B80-A452-9799-C538-86AFBA2C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5AD60F-164B-24D4-C748-ADFB48A8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D10BC1E-5D7D-11B3-56B6-56DE7C0F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49A088-79B8-B71E-CB62-1AAB4A13A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7298E0-C288-D220-42EE-FB00E683F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307731-E460-49EB-AF0F-47EC0E4FD1A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9C02BA-BFB1-FB89-133B-CFA765F60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2C6277-20BB-ED38-E28C-89B6FC77B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A2B699-93B7-41B8-A48D-5E49D8C37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44CEF-E8D5-7733-7253-C56ADD029B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  <a:r>
              <a:rPr lang="zh-TW" altLang="en-US" dirty="0"/>
              <a:t>資料分析報告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B77F8D-E9BC-E687-D367-19F3319174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83133C-40B8-7A5E-3223-F4AD064E2F4D}"/>
              </a:ext>
            </a:extLst>
          </p:cNvPr>
          <p:cNvSpPr txBox="1"/>
          <p:nvPr/>
        </p:nvSpPr>
        <p:spPr>
          <a:xfrm>
            <a:off x="554182" y="5223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/>
              <a:t>期末報告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8536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5D825-1EFD-970D-93AA-CCF60DFB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148175"/>
            <a:ext cx="2274455" cy="70629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5BAF8E-2D47-4484-E435-A0C4192A9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4963" y="2067212"/>
            <a:ext cx="8638310" cy="3927187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altLang="zh-TW" sz="3900" b="0" i="0" dirty="0">
                <a:solidFill>
                  <a:srgbClr val="1F2328"/>
                </a:solidFill>
                <a:effectLst/>
                <a:latin typeface="-apple-system"/>
              </a:rPr>
              <a:t>1.pandas</a:t>
            </a:r>
            <a:r>
              <a:rPr lang="zh-TW" altLang="en-US" sz="3900" b="0" i="0" dirty="0">
                <a:solidFill>
                  <a:srgbClr val="1F2328"/>
                </a:solidFill>
                <a:effectLst/>
                <a:latin typeface="-apple-system"/>
              </a:rPr>
              <a:t>的資料結構</a:t>
            </a:r>
            <a:r>
              <a:rPr lang="en-US" altLang="zh-TW" sz="3900" b="0" i="0" dirty="0">
                <a:solidFill>
                  <a:srgbClr val="1F2328"/>
                </a:solidFill>
                <a:effectLst/>
                <a:latin typeface="-apple-system"/>
              </a:rPr>
              <a:t>:series vs </a:t>
            </a:r>
            <a:r>
              <a:rPr lang="en-US" altLang="zh-TW" sz="3900" b="0" i="0" dirty="0" err="1">
                <a:solidFill>
                  <a:srgbClr val="1F2328"/>
                </a:solidFill>
                <a:effectLst/>
                <a:latin typeface="-apple-system"/>
              </a:rPr>
              <a:t>DataFrame</a:t>
            </a:r>
            <a:endParaRPr lang="en-US" altLang="zh-TW" sz="39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altLang="zh-TW" sz="3900" b="0" i="0" dirty="0">
                <a:solidFill>
                  <a:srgbClr val="1F2328"/>
                </a:solidFill>
                <a:effectLst/>
                <a:latin typeface="-apple-system"/>
              </a:rPr>
              <a:t>2.</a:t>
            </a:r>
            <a:r>
              <a:rPr lang="zh-TW" altLang="en-US" sz="3900" dirty="0">
                <a:solidFill>
                  <a:srgbClr val="1F2328"/>
                </a:solidFill>
                <a:latin typeface="-apple-system"/>
              </a:rPr>
              <a:t>資料匯入與清洗</a:t>
            </a:r>
            <a:r>
              <a:rPr lang="en-US" altLang="zh-TW" sz="3900" dirty="0">
                <a:solidFill>
                  <a:srgbClr val="1F2328"/>
                </a:solidFill>
                <a:latin typeface="-apple-system"/>
              </a:rPr>
              <a:t>(data cleaning)</a:t>
            </a:r>
            <a:endParaRPr lang="zh-TW" altLang="en-US" sz="39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zh-TW" sz="3900" b="0" i="0" dirty="0">
                <a:solidFill>
                  <a:srgbClr val="1F2328"/>
                </a:solidFill>
                <a:effectLst/>
                <a:latin typeface="-apple-system"/>
              </a:rPr>
              <a:t>3.</a:t>
            </a:r>
            <a:r>
              <a:rPr lang="en-US" altLang="zh-TW" sz="3900" dirty="0">
                <a:solidFill>
                  <a:srgbClr val="1F2328"/>
                </a:solidFill>
                <a:latin typeface="-apple-system"/>
              </a:rPr>
              <a:t> pandas</a:t>
            </a:r>
            <a:r>
              <a:rPr lang="zh-TW" altLang="en-US" sz="3900" dirty="0">
                <a:solidFill>
                  <a:srgbClr val="1F2328"/>
                </a:solidFill>
                <a:latin typeface="-apple-system"/>
              </a:rPr>
              <a:t>存取</a:t>
            </a:r>
            <a:r>
              <a:rPr lang="en-US" altLang="zh-TW" sz="3900" dirty="0">
                <a:solidFill>
                  <a:srgbClr val="1F2328"/>
                </a:solidFill>
                <a:latin typeface="-apple-system"/>
              </a:rPr>
              <a:t>SQLITE</a:t>
            </a:r>
            <a:r>
              <a:rPr lang="zh-TW" altLang="en-US" sz="3900" dirty="0">
                <a:solidFill>
                  <a:srgbClr val="1F2328"/>
                </a:solidFill>
                <a:latin typeface="-apple-system"/>
              </a:rPr>
              <a:t>資料庫</a:t>
            </a:r>
          </a:p>
          <a:p>
            <a:pPr marL="0" indent="0">
              <a:buNone/>
            </a:pPr>
            <a:r>
              <a:rPr lang="en-US" altLang="zh-TW" sz="3900" dirty="0">
                <a:solidFill>
                  <a:srgbClr val="1F2328"/>
                </a:solidFill>
                <a:latin typeface="-apple-system"/>
              </a:rPr>
              <a:t>4.</a:t>
            </a:r>
            <a:r>
              <a:rPr lang="zh-TW" altLang="en-US" sz="3900" b="0" i="0" dirty="0">
                <a:solidFill>
                  <a:srgbClr val="1F2328"/>
                </a:solidFill>
                <a:effectLst/>
                <a:latin typeface="-apple-system"/>
              </a:rPr>
              <a:t>資料分析</a:t>
            </a:r>
            <a:r>
              <a:rPr lang="en-US" altLang="zh-TW" sz="3900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  <a:r>
              <a:rPr lang="zh-TW" altLang="en-US" sz="3900" b="0" i="0" dirty="0">
                <a:solidFill>
                  <a:srgbClr val="1F2328"/>
                </a:solidFill>
                <a:effectLst/>
                <a:latin typeface="-apple-system"/>
              </a:rPr>
              <a:t>連接</a:t>
            </a:r>
            <a:r>
              <a:rPr lang="en-US" altLang="zh-TW" sz="390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zh-TW" altLang="en-US" sz="3900" b="0" i="0" dirty="0">
                <a:solidFill>
                  <a:srgbClr val="1F2328"/>
                </a:solidFill>
                <a:effectLst/>
                <a:latin typeface="-apple-system"/>
              </a:rPr>
              <a:t>合併和重塑</a:t>
            </a:r>
          </a:p>
          <a:p>
            <a:pPr marL="0" indent="0" algn="l">
              <a:buNone/>
            </a:pPr>
            <a:r>
              <a:rPr lang="en-US" altLang="zh-TW" sz="3900" b="0" i="0" dirty="0">
                <a:solidFill>
                  <a:srgbClr val="1F2328"/>
                </a:solidFill>
                <a:effectLst/>
                <a:latin typeface="-apple-system"/>
              </a:rPr>
              <a:t>5.</a:t>
            </a:r>
            <a:r>
              <a:rPr lang="zh-TW" altLang="en-US" sz="3900" b="0" i="0" dirty="0">
                <a:solidFill>
                  <a:srgbClr val="1F2328"/>
                </a:solidFill>
                <a:effectLst/>
                <a:latin typeface="-apple-system"/>
              </a:rPr>
              <a:t>進階分析</a:t>
            </a:r>
            <a:r>
              <a:rPr lang="en-US" altLang="zh-TW" sz="3900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  <a:r>
              <a:rPr lang="zh-TW" altLang="en-US" sz="3900" b="0" i="0" dirty="0">
                <a:solidFill>
                  <a:srgbClr val="1F2328"/>
                </a:solidFill>
                <a:effectLst/>
                <a:latin typeface="-apple-system"/>
              </a:rPr>
              <a:t>資料聚合和分組</a:t>
            </a:r>
          </a:p>
          <a:p>
            <a:pPr marL="0" indent="0" algn="l">
              <a:buNone/>
            </a:pPr>
            <a:r>
              <a:rPr lang="en-US" altLang="zh-TW" sz="3900" b="0" i="0" dirty="0">
                <a:solidFill>
                  <a:srgbClr val="1F2328"/>
                </a:solidFill>
                <a:effectLst/>
                <a:latin typeface="-apple-system"/>
              </a:rPr>
              <a:t>6.pandas</a:t>
            </a:r>
            <a:r>
              <a:rPr lang="zh-TW" altLang="en-US" sz="3900" b="0" i="0" dirty="0">
                <a:solidFill>
                  <a:srgbClr val="1F2328"/>
                </a:solidFill>
                <a:effectLst/>
                <a:latin typeface="-apple-system"/>
              </a:rPr>
              <a:t>資料分析小專題</a:t>
            </a:r>
            <a:r>
              <a:rPr lang="en-US" altLang="zh-TW" sz="3900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  <a:r>
              <a:rPr lang="zh-TW" altLang="en-US" sz="3900" b="0" i="0" dirty="0">
                <a:solidFill>
                  <a:srgbClr val="1F2328"/>
                </a:solidFill>
                <a:effectLst/>
                <a:latin typeface="-apple-system"/>
              </a:rPr>
              <a:t>股票分析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A776E2-4117-B78A-23C1-CA9652B5BF4D}"/>
              </a:ext>
            </a:extLst>
          </p:cNvPr>
          <p:cNvSpPr txBox="1"/>
          <p:nvPr/>
        </p:nvSpPr>
        <p:spPr>
          <a:xfrm>
            <a:off x="406399" y="159882"/>
            <a:ext cx="8294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Pandas</a:t>
            </a:r>
            <a:r>
              <a:rPr lang="zh-TW" altLang="en-US" sz="5400" dirty="0"/>
              <a:t>資料分析實務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12632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6A04A-A7D1-FEE5-87C3-F204928E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146050"/>
            <a:ext cx="10515600" cy="1325563"/>
          </a:xfrm>
        </p:spPr>
        <p:txBody>
          <a:bodyPr/>
          <a:lstStyle/>
          <a:p>
            <a:r>
              <a:rPr lang="en-US" sz="4400" dirty="0"/>
              <a:t>1.Pandas</a:t>
            </a:r>
            <a:r>
              <a:rPr lang="zh-TW" altLang="en-US" sz="4400" dirty="0"/>
              <a:t>的資料結構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B594CB-EC83-18AF-7F18-ABB431C982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55" y="1924449"/>
            <a:ext cx="10435045" cy="40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F55FF-F711-EAC9-6B28-1A19AB3D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7" y="152688"/>
            <a:ext cx="10515600" cy="1037649"/>
          </a:xfrm>
        </p:spPr>
        <p:txBody>
          <a:bodyPr/>
          <a:lstStyle/>
          <a:p>
            <a:r>
              <a:rPr lang="en-US" altLang="zh-TW" sz="4400" b="0" i="0" dirty="0">
                <a:solidFill>
                  <a:srgbClr val="1F2328"/>
                </a:solidFill>
                <a:effectLst/>
                <a:latin typeface="-apple-system"/>
              </a:rPr>
              <a:t>Series</a:t>
            </a:r>
            <a:r>
              <a:rPr lang="zh-TW" altLang="en-US" sz="4400" b="0" i="0" dirty="0">
                <a:solidFill>
                  <a:srgbClr val="1F2328"/>
                </a:solidFill>
                <a:effectLst/>
                <a:latin typeface="-apple-system"/>
              </a:rPr>
              <a:t>的各種運算</a:t>
            </a: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: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75C8F0-58B5-A9B1-3794-EBDDF9D15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84" y="1360627"/>
            <a:ext cx="5675744" cy="1908175"/>
          </a:xfrm>
          <a:custGeom>
            <a:avLst/>
            <a:gdLst>
              <a:gd name="connsiteX0" fmla="*/ 0 w 5675744"/>
              <a:gd name="connsiteY0" fmla="*/ 0 h 1908175"/>
              <a:gd name="connsiteX1" fmla="*/ 567574 w 5675744"/>
              <a:gd name="connsiteY1" fmla="*/ 0 h 1908175"/>
              <a:gd name="connsiteX2" fmla="*/ 964876 w 5675744"/>
              <a:gd name="connsiteY2" fmla="*/ 0 h 1908175"/>
              <a:gd name="connsiteX3" fmla="*/ 1645966 w 5675744"/>
              <a:gd name="connsiteY3" fmla="*/ 0 h 1908175"/>
              <a:gd name="connsiteX4" fmla="*/ 2270298 w 5675744"/>
              <a:gd name="connsiteY4" fmla="*/ 0 h 1908175"/>
              <a:gd name="connsiteX5" fmla="*/ 2724357 w 5675744"/>
              <a:gd name="connsiteY5" fmla="*/ 0 h 1908175"/>
              <a:gd name="connsiteX6" fmla="*/ 3121659 w 5675744"/>
              <a:gd name="connsiteY6" fmla="*/ 0 h 1908175"/>
              <a:gd name="connsiteX7" fmla="*/ 3632476 w 5675744"/>
              <a:gd name="connsiteY7" fmla="*/ 0 h 1908175"/>
              <a:gd name="connsiteX8" fmla="*/ 4143293 w 5675744"/>
              <a:gd name="connsiteY8" fmla="*/ 0 h 1908175"/>
              <a:gd name="connsiteX9" fmla="*/ 4824382 w 5675744"/>
              <a:gd name="connsiteY9" fmla="*/ 0 h 1908175"/>
              <a:gd name="connsiteX10" fmla="*/ 5675744 w 5675744"/>
              <a:gd name="connsiteY10" fmla="*/ 0 h 1908175"/>
              <a:gd name="connsiteX11" fmla="*/ 5675744 w 5675744"/>
              <a:gd name="connsiteY11" fmla="*/ 457962 h 1908175"/>
              <a:gd name="connsiteX12" fmla="*/ 5675744 w 5675744"/>
              <a:gd name="connsiteY12" fmla="*/ 915924 h 1908175"/>
              <a:gd name="connsiteX13" fmla="*/ 5675744 w 5675744"/>
              <a:gd name="connsiteY13" fmla="*/ 1431131 h 1908175"/>
              <a:gd name="connsiteX14" fmla="*/ 5675744 w 5675744"/>
              <a:gd name="connsiteY14" fmla="*/ 1908175 h 1908175"/>
              <a:gd name="connsiteX15" fmla="*/ 5278442 w 5675744"/>
              <a:gd name="connsiteY15" fmla="*/ 1908175 h 1908175"/>
              <a:gd name="connsiteX16" fmla="*/ 4710868 w 5675744"/>
              <a:gd name="connsiteY16" fmla="*/ 1908175 h 1908175"/>
              <a:gd name="connsiteX17" fmla="*/ 4256808 w 5675744"/>
              <a:gd name="connsiteY17" fmla="*/ 1908175 h 1908175"/>
              <a:gd name="connsiteX18" fmla="*/ 3632476 w 5675744"/>
              <a:gd name="connsiteY18" fmla="*/ 1908175 h 1908175"/>
              <a:gd name="connsiteX19" fmla="*/ 3178417 w 5675744"/>
              <a:gd name="connsiteY19" fmla="*/ 1908175 h 1908175"/>
              <a:gd name="connsiteX20" fmla="*/ 2554085 w 5675744"/>
              <a:gd name="connsiteY20" fmla="*/ 1908175 h 1908175"/>
              <a:gd name="connsiteX21" fmla="*/ 1986510 w 5675744"/>
              <a:gd name="connsiteY21" fmla="*/ 1908175 h 1908175"/>
              <a:gd name="connsiteX22" fmla="*/ 1589208 w 5675744"/>
              <a:gd name="connsiteY22" fmla="*/ 1908175 h 1908175"/>
              <a:gd name="connsiteX23" fmla="*/ 1078391 w 5675744"/>
              <a:gd name="connsiteY23" fmla="*/ 1908175 h 1908175"/>
              <a:gd name="connsiteX24" fmla="*/ 624332 w 5675744"/>
              <a:gd name="connsiteY24" fmla="*/ 1908175 h 1908175"/>
              <a:gd name="connsiteX25" fmla="*/ 0 w 5675744"/>
              <a:gd name="connsiteY25" fmla="*/ 1908175 h 1908175"/>
              <a:gd name="connsiteX26" fmla="*/ 0 w 5675744"/>
              <a:gd name="connsiteY26" fmla="*/ 1469295 h 1908175"/>
              <a:gd name="connsiteX27" fmla="*/ 0 w 5675744"/>
              <a:gd name="connsiteY27" fmla="*/ 1030415 h 1908175"/>
              <a:gd name="connsiteX28" fmla="*/ 0 w 5675744"/>
              <a:gd name="connsiteY28" fmla="*/ 610616 h 1908175"/>
              <a:gd name="connsiteX29" fmla="*/ 0 w 5675744"/>
              <a:gd name="connsiteY29" fmla="*/ 0 h 190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75744" h="1908175" fill="none" extrusionOk="0">
                <a:moveTo>
                  <a:pt x="0" y="0"/>
                </a:moveTo>
                <a:cubicBezTo>
                  <a:pt x="184315" y="-7090"/>
                  <a:pt x="317443" y="53687"/>
                  <a:pt x="567574" y="0"/>
                </a:cubicBezTo>
                <a:cubicBezTo>
                  <a:pt x="817705" y="-53687"/>
                  <a:pt x="801856" y="22655"/>
                  <a:pt x="964876" y="0"/>
                </a:cubicBezTo>
                <a:cubicBezTo>
                  <a:pt x="1127896" y="-22655"/>
                  <a:pt x="1414234" y="72424"/>
                  <a:pt x="1645966" y="0"/>
                </a:cubicBezTo>
                <a:cubicBezTo>
                  <a:pt x="1877698" y="-72424"/>
                  <a:pt x="1988935" y="43811"/>
                  <a:pt x="2270298" y="0"/>
                </a:cubicBezTo>
                <a:cubicBezTo>
                  <a:pt x="2551661" y="-43811"/>
                  <a:pt x="2549925" y="19531"/>
                  <a:pt x="2724357" y="0"/>
                </a:cubicBezTo>
                <a:cubicBezTo>
                  <a:pt x="2898789" y="-19531"/>
                  <a:pt x="2940710" y="44491"/>
                  <a:pt x="3121659" y="0"/>
                </a:cubicBezTo>
                <a:cubicBezTo>
                  <a:pt x="3302608" y="-44491"/>
                  <a:pt x="3419407" y="29569"/>
                  <a:pt x="3632476" y="0"/>
                </a:cubicBezTo>
                <a:cubicBezTo>
                  <a:pt x="3845545" y="-29569"/>
                  <a:pt x="3972983" y="53545"/>
                  <a:pt x="4143293" y="0"/>
                </a:cubicBezTo>
                <a:cubicBezTo>
                  <a:pt x="4313603" y="-53545"/>
                  <a:pt x="4488150" y="44103"/>
                  <a:pt x="4824382" y="0"/>
                </a:cubicBezTo>
                <a:cubicBezTo>
                  <a:pt x="5160614" y="-44103"/>
                  <a:pt x="5393265" y="68190"/>
                  <a:pt x="5675744" y="0"/>
                </a:cubicBezTo>
                <a:cubicBezTo>
                  <a:pt x="5680699" y="168404"/>
                  <a:pt x="5653590" y="235470"/>
                  <a:pt x="5675744" y="457962"/>
                </a:cubicBezTo>
                <a:cubicBezTo>
                  <a:pt x="5697898" y="680454"/>
                  <a:pt x="5646593" y="796488"/>
                  <a:pt x="5675744" y="915924"/>
                </a:cubicBezTo>
                <a:cubicBezTo>
                  <a:pt x="5704895" y="1035360"/>
                  <a:pt x="5658261" y="1287936"/>
                  <a:pt x="5675744" y="1431131"/>
                </a:cubicBezTo>
                <a:cubicBezTo>
                  <a:pt x="5693227" y="1574326"/>
                  <a:pt x="5670395" y="1759458"/>
                  <a:pt x="5675744" y="1908175"/>
                </a:cubicBezTo>
                <a:cubicBezTo>
                  <a:pt x="5572794" y="1955270"/>
                  <a:pt x="5468847" y="1893506"/>
                  <a:pt x="5278442" y="1908175"/>
                </a:cubicBezTo>
                <a:cubicBezTo>
                  <a:pt x="5088037" y="1922844"/>
                  <a:pt x="4890806" y="1900058"/>
                  <a:pt x="4710868" y="1908175"/>
                </a:cubicBezTo>
                <a:cubicBezTo>
                  <a:pt x="4530930" y="1916292"/>
                  <a:pt x="4470376" y="1886956"/>
                  <a:pt x="4256808" y="1908175"/>
                </a:cubicBezTo>
                <a:cubicBezTo>
                  <a:pt x="4043240" y="1929394"/>
                  <a:pt x="3900716" y="1850774"/>
                  <a:pt x="3632476" y="1908175"/>
                </a:cubicBezTo>
                <a:cubicBezTo>
                  <a:pt x="3364236" y="1965576"/>
                  <a:pt x="3399403" y="1894842"/>
                  <a:pt x="3178417" y="1908175"/>
                </a:cubicBezTo>
                <a:cubicBezTo>
                  <a:pt x="2957431" y="1921508"/>
                  <a:pt x="2741637" y="1841945"/>
                  <a:pt x="2554085" y="1908175"/>
                </a:cubicBezTo>
                <a:cubicBezTo>
                  <a:pt x="2366533" y="1974405"/>
                  <a:pt x="2257066" y="1863750"/>
                  <a:pt x="1986510" y="1908175"/>
                </a:cubicBezTo>
                <a:cubicBezTo>
                  <a:pt x="1715955" y="1952600"/>
                  <a:pt x="1725012" y="1883909"/>
                  <a:pt x="1589208" y="1908175"/>
                </a:cubicBezTo>
                <a:cubicBezTo>
                  <a:pt x="1453404" y="1932441"/>
                  <a:pt x="1206988" y="1902653"/>
                  <a:pt x="1078391" y="1908175"/>
                </a:cubicBezTo>
                <a:cubicBezTo>
                  <a:pt x="949794" y="1913697"/>
                  <a:pt x="847769" y="1902331"/>
                  <a:pt x="624332" y="1908175"/>
                </a:cubicBezTo>
                <a:cubicBezTo>
                  <a:pt x="400895" y="1914019"/>
                  <a:pt x="234496" y="1901072"/>
                  <a:pt x="0" y="1908175"/>
                </a:cubicBezTo>
                <a:cubicBezTo>
                  <a:pt x="-455" y="1733484"/>
                  <a:pt x="21596" y="1624321"/>
                  <a:pt x="0" y="1469295"/>
                </a:cubicBezTo>
                <a:cubicBezTo>
                  <a:pt x="-21596" y="1314269"/>
                  <a:pt x="50111" y="1196609"/>
                  <a:pt x="0" y="1030415"/>
                </a:cubicBezTo>
                <a:cubicBezTo>
                  <a:pt x="-50111" y="864221"/>
                  <a:pt x="22596" y="807625"/>
                  <a:pt x="0" y="610616"/>
                </a:cubicBezTo>
                <a:cubicBezTo>
                  <a:pt x="-22596" y="413607"/>
                  <a:pt x="1042" y="126473"/>
                  <a:pt x="0" y="0"/>
                </a:cubicBezTo>
                <a:close/>
              </a:path>
              <a:path w="5675744" h="1908175" stroke="0" extrusionOk="0">
                <a:moveTo>
                  <a:pt x="0" y="0"/>
                </a:moveTo>
                <a:cubicBezTo>
                  <a:pt x="241198" y="-50022"/>
                  <a:pt x="393658" y="46174"/>
                  <a:pt x="567574" y="0"/>
                </a:cubicBezTo>
                <a:cubicBezTo>
                  <a:pt x="741490" y="-46174"/>
                  <a:pt x="901408" y="47651"/>
                  <a:pt x="1078391" y="0"/>
                </a:cubicBezTo>
                <a:cubicBezTo>
                  <a:pt x="1255374" y="-47651"/>
                  <a:pt x="1329899" y="24999"/>
                  <a:pt x="1475693" y="0"/>
                </a:cubicBezTo>
                <a:cubicBezTo>
                  <a:pt x="1621487" y="-24999"/>
                  <a:pt x="1785202" y="24155"/>
                  <a:pt x="1872996" y="0"/>
                </a:cubicBezTo>
                <a:cubicBezTo>
                  <a:pt x="1960790" y="-24155"/>
                  <a:pt x="2187506" y="6745"/>
                  <a:pt x="2497327" y="0"/>
                </a:cubicBezTo>
                <a:cubicBezTo>
                  <a:pt x="2807148" y="-6745"/>
                  <a:pt x="2852094" y="25692"/>
                  <a:pt x="3121659" y="0"/>
                </a:cubicBezTo>
                <a:cubicBezTo>
                  <a:pt x="3391224" y="-25692"/>
                  <a:pt x="3399045" y="41340"/>
                  <a:pt x="3632476" y="0"/>
                </a:cubicBezTo>
                <a:cubicBezTo>
                  <a:pt x="3865907" y="-41340"/>
                  <a:pt x="3993740" y="8692"/>
                  <a:pt x="4200051" y="0"/>
                </a:cubicBezTo>
                <a:cubicBezTo>
                  <a:pt x="4406363" y="-8692"/>
                  <a:pt x="4444261" y="43988"/>
                  <a:pt x="4597353" y="0"/>
                </a:cubicBezTo>
                <a:cubicBezTo>
                  <a:pt x="4750445" y="-43988"/>
                  <a:pt x="4844860" y="26878"/>
                  <a:pt x="4994655" y="0"/>
                </a:cubicBezTo>
                <a:cubicBezTo>
                  <a:pt x="5144450" y="-26878"/>
                  <a:pt x="5441175" y="19930"/>
                  <a:pt x="5675744" y="0"/>
                </a:cubicBezTo>
                <a:cubicBezTo>
                  <a:pt x="5717486" y="167552"/>
                  <a:pt x="5620421" y="357606"/>
                  <a:pt x="5675744" y="477044"/>
                </a:cubicBezTo>
                <a:cubicBezTo>
                  <a:pt x="5731067" y="596482"/>
                  <a:pt x="5640670" y="821542"/>
                  <a:pt x="5675744" y="915924"/>
                </a:cubicBezTo>
                <a:cubicBezTo>
                  <a:pt x="5710818" y="1010306"/>
                  <a:pt x="5641332" y="1210515"/>
                  <a:pt x="5675744" y="1412050"/>
                </a:cubicBezTo>
                <a:cubicBezTo>
                  <a:pt x="5710156" y="1613585"/>
                  <a:pt x="5622615" y="1748808"/>
                  <a:pt x="5675744" y="1908175"/>
                </a:cubicBezTo>
                <a:cubicBezTo>
                  <a:pt x="5507117" y="1968930"/>
                  <a:pt x="5311801" y="1868601"/>
                  <a:pt x="5051412" y="1908175"/>
                </a:cubicBezTo>
                <a:cubicBezTo>
                  <a:pt x="4791023" y="1947749"/>
                  <a:pt x="4663456" y="1905203"/>
                  <a:pt x="4540595" y="1908175"/>
                </a:cubicBezTo>
                <a:cubicBezTo>
                  <a:pt x="4417734" y="1911147"/>
                  <a:pt x="4230894" y="1884367"/>
                  <a:pt x="4143293" y="1908175"/>
                </a:cubicBezTo>
                <a:cubicBezTo>
                  <a:pt x="4055692" y="1931983"/>
                  <a:pt x="3897341" y="1906364"/>
                  <a:pt x="3689234" y="1908175"/>
                </a:cubicBezTo>
                <a:cubicBezTo>
                  <a:pt x="3481127" y="1909986"/>
                  <a:pt x="3393464" y="1900173"/>
                  <a:pt x="3178417" y="1908175"/>
                </a:cubicBezTo>
                <a:cubicBezTo>
                  <a:pt x="2963370" y="1916177"/>
                  <a:pt x="2877745" y="1904275"/>
                  <a:pt x="2667600" y="1908175"/>
                </a:cubicBezTo>
                <a:cubicBezTo>
                  <a:pt x="2457455" y="1912075"/>
                  <a:pt x="2377526" y="1877241"/>
                  <a:pt x="2156783" y="1908175"/>
                </a:cubicBezTo>
                <a:cubicBezTo>
                  <a:pt x="1936040" y="1939109"/>
                  <a:pt x="1920257" y="1877428"/>
                  <a:pt x="1759481" y="1908175"/>
                </a:cubicBezTo>
                <a:cubicBezTo>
                  <a:pt x="1598705" y="1938922"/>
                  <a:pt x="1387470" y="1860027"/>
                  <a:pt x="1248664" y="1908175"/>
                </a:cubicBezTo>
                <a:cubicBezTo>
                  <a:pt x="1109858" y="1956323"/>
                  <a:pt x="823317" y="1889846"/>
                  <a:pt x="681089" y="1908175"/>
                </a:cubicBezTo>
                <a:cubicBezTo>
                  <a:pt x="538861" y="1926504"/>
                  <a:pt x="216346" y="1863874"/>
                  <a:pt x="0" y="1908175"/>
                </a:cubicBezTo>
                <a:cubicBezTo>
                  <a:pt x="-24907" y="1778221"/>
                  <a:pt x="49635" y="1609586"/>
                  <a:pt x="0" y="1469295"/>
                </a:cubicBezTo>
                <a:cubicBezTo>
                  <a:pt x="-49635" y="1329004"/>
                  <a:pt x="27814" y="1100953"/>
                  <a:pt x="0" y="992251"/>
                </a:cubicBezTo>
                <a:cubicBezTo>
                  <a:pt x="-27814" y="883549"/>
                  <a:pt x="21606" y="723821"/>
                  <a:pt x="0" y="572453"/>
                </a:cubicBezTo>
                <a:cubicBezTo>
                  <a:pt x="-21606" y="421085"/>
                  <a:pt x="63162" y="198127"/>
                  <a:pt x="0" y="0"/>
                </a:cubicBezTo>
                <a:close/>
              </a:path>
            </a:pathLst>
          </a:custGeom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014321474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建立</a:t>
            </a:r>
            <a:r>
              <a:rPr lang="en-US" altLang="zh-TW" sz="2800" b="0" i="0" dirty="0">
                <a:solidFill>
                  <a:srgbClr val="1F2328"/>
                </a:solidFill>
                <a:effectLst/>
                <a:latin typeface="-apple-system"/>
              </a:rPr>
              <a:t>Series:</a:t>
            </a:r>
            <a:r>
              <a:rPr lang="zh-TW" altLang="en-US" sz="2800" b="0" i="0" dirty="0">
                <a:solidFill>
                  <a:srgbClr val="1F2328"/>
                </a:solidFill>
                <a:effectLst/>
                <a:latin typeface="-apple-system"/>
              </a:rPr>
              <a:t> 使用</a:t>
            </a:r>
            <a:r>
              <a:rPr lang="en-US" altLang="zh-TW" sz="2800" b="0" i="0" dirty="0" err="1">
                <a:solidFill>
                  <a:srgbClr val="1F2328"/>
                </a:solidFill>
                <a:effectLst/>
                <a:latin typeface="-apple-system"/>
              </a:rPr>
              <a:t>pandas.Series</a:t>
            </a:r>
            <a:r>
              <a:rPr lang="en-US" altLang="zh-TW" sz="2800" b="0" i="0" dirty="0">
                <a:solidFill>
                  <a:srgbClr val="1F2328"/>
                </a:solidFill>
                <a:effectLst/>
                <a:latin typeface="-apple-system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pandas as pd</a:t>
            </a:r>
          </a:p>
          <a:p>
            <a:pPr marL="0" indent="0">
              <a:buNone/>
            </a:pPr>
            <a:r>
              <a:rPr lang="en-US" dirty="0"/>
              <a:t>obj = </a:t>
            </a:r>
            <a:r>
              <a:rPr lang="en-US" dirty="0" err="1"/>
              <a:t>pd.Series</a:t>
            </a:r>
            <a:r>
              <a:rPr lang="en-US" dirty="0"/>
              <a:t>([41, 27, -25, 13,21])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EDC760EA-DE4D-3410-F787-DC125B5E2624}"/>
              </a:ext>
            </a:extLst>
          </p:cNvPr>
          <p:cNvSpPr txBox="1">
            <a:spLocks/>
          </p:cNvSpPr>
          <p:nvPr/>
        </p:nvSpPr>
        <p:spPr>
          <a:xfrm>
            <a:off x="5865091" y="1360628"/>
            <a:ext cx="6229927" cy="1908175"/>
          </a:xfrm>
          <a:custGeom>
            <a:avLst/>
            <a:gdLst>
              <a:gd name="connsiteX0" fmla="*/ 0 w 6229927"/>
              <a:gd name="connsiteY0" fmla="*/ 0 h 1908175"/>
              <a:gd name="connsiteX1" fmla="*/ 566357 w 6229927"/>
              <a:gd name="connsiteY1" fmla="*/ 0 h 1908175"/>
              <a:gd name="connsiteX2" fmla="*/ 1008115 w 6229927"/>
              <a:gd name="connsiteY2" fmla="*/ 0 h 1908175"/>
              <a:gd name="connsiteX3" fmla="*/ 1387575 w 6229927"/>
              <a:gd name="connsiteY3" fmla="*/ 0 h 1908175"/>
              <a:gd name="connsiteX4" fmla="*/ 1891632 w 6229927"/>
              <a:gd name="connsiteY4" fmla="*/ 0 h 1908175"/>
              <a:gd name="connsiteX5" fmla="*/ 2395690 w 6229927"/>
              <a:gd name="connsiteY5" fmla="*/ 0 h 1908175"/>
              <a:gd name="connsiteX6" fmla="*/ 3086646 w 6229927"/>
              <a:gd name="connsiteY6" fmla="*/ 0 h 1908175"/>
              <a:gd name="connsiteX7" fmla="*/ 3528404 w 6229927"/>
              <a:gd name="connsiteY7" fmla="*/ 0 h 1908175"/>
              <a:gd name="connsiteX8" fmla="*/ 4032462 w 6229927"/>
              <a:gd name="connsiteY8" fmla="*/ 0 h 1908175"/>
              <a:gd name="connsiteX9" fmla="*/ 4411921 w 6229927"/>
              <a:gd name="connsiteY9" fmla="*/ 0 h 1908175"/>
              <a:gd name="connsiteX10" fmla="*/ 4978278 w 6229927"/>
              <a:gd name="connsiteY10" fmla="*/ 0 h 1908175"/>
              <a:gd name="connsiteX11" fmla="*/ 5544635 w 6229927"/>
              <a:gd name="connsiteY11" fmla="*/ 0 h 1908175"/>
              <a:gd name="connsiteX12" fmla="*/ 6229927 w 6229927"/>
              <a:gd name="connsiteY12" fmla="*/ 0 h 1908175"/>
              <a:gd name="connsiteX13" fmla="*/ 6229927 w 6229927"/>
              <a:gd name="connsiteY13" fmla="*/ 515207 h 1908175"/>
              <a:gd name="connsiteX14" fmla="*/ 6229927 w 6229927"/>
              <a:gd name="connsiteY14" fmla="*/ 1030415 h 1908175"/>
              <a:gd name="connsiteX15" fmla="*/ 6229927 w 6229927"/>
              <a:gd name="connsiteY15" fmla="*/ 1908175 h 1908175"/>
              <a:gd name="connsiteX16" fmla="*/ 5538971 w 6229927"/>
              <a:gd name="connsiteY16" fmla="*/ 1908175 h 1908175"/>
              <a:gd name="connsiteX17" fmla="*/ 4910315 w 6229927"/>
              <a:gd name="connsiteY17" fmla="*/ 1908175 h 1908175"/>
              <a:gd name="connsiteX18" fmla="*/ 4343958 w 6229927"/>
              <a:gd name="connsiteY18" fmla="*/ 1908175 h 1908175"/>
              <a:gd name="connsiteX19" fmla="*/ 3964499 w 6229927"/>
              <a:gd name="connsiteY19" fmla="*/ 1908175 h 1908175"/>
              <a:gd name="connsiteX20" fmla="*/ 3460441 w 6229927"/>
              <a:gd name="connsiteY20" fmla="*/ 1908175 h 1908175"/>
              <a:gd name="connsiteX21" fmla="*/ 3018683 w 6229927"/>
              <a:gd name="connsiteY21" fmla="*/ 1908175 h 1908175"/>
              <a:gd name="connsiteX22" fmla="*/ 2639224 w 6229927"/>
              <a:gd name="connsiteY22" fmla="*/ 1908175 h 1908175"/>
              <a:gd name="connsiteX23" fmla="*/ 2197465 w 6229927"/>
              <a:gd name="connsiteY23" fmla="*/ 1908175 h 1908175"/>
              <a:gd name="connsiteX24" fmla="*/ 1818006 w 6229927"/>
              <a:gd name="connsiteY24" fmla="*/ 1908175 h 1908175"/>
              <a:gd name="connsiteX25" fmla="*/ 1127050 w 6229927"/>
              <a:gd name="connsiteY25" fmla="*/ 1908175 h 1908175"/>
              <a:gd name="connsiteX26" fmla="*/ 685292 w 6229927"/>
              <a:gd name="connsiteY26" fmla="*/ 1908175 h 1908175"/>
              <a:gd name="connsiteX27" fmla="*/ 0 w 6229927"/>
              <a:gd name="connsiteY27" fmla="*/ 1908175 h 1908175"/>
              <a:gd name="connsiteX28" fmla="*/ 0 w 6229927"/>
              <a:gd name="connsiteY28" fmla="*/ 1392968 h 1908175"/>
              <a:gd name="connsiteX29" fmla="*/ 0 w 6229927"/>
              <a:gd name="connsiteY29" fmla="*/ 935006 h 1908175"/>
              <a:gd name="connsiteX30" fmla="*/ 0 w 6229927"/>
              <a:gd name="connsiteY30" fmla="*/ 477044 h 1908175"/>
              <a:gd name="connsiteX31" fmla="*/ 0 w 6229927"/>
              <a:gd name="connsiteY31" fmla="*/ 0 h 190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229927" h="1908175" fill="none" extrusionOk="0">
                <a:moveTo>
                  <a:pt x="0" y="0"/>
                </a:moveTo>
                <a:cubicBezTo>
                  <a:pt x="139803" y="-40199"/>
                  <a:pt x="386691" y="45399"/>
                  <a:pt x="566357" y="0"/>
                </a:cubicBezTo>
                <a:cubicBezTo>
                  <a:pt x="746023" y="-45399"/>
                  <a:pt x="796409" y="43487"/>
                  <a:pt x="1008115" y="0"/>
                </a:cubicBezTo>
                <a:cubicBezTo>
                  <a:pt x="1219821" y="-43487"/>
                  <a:pt x="1268393" y="1977"/>
                  <a:pt x="1387575" y="0"/>
                </a:cubicBezTo>
                <a:cubicBezTo>
                  <a:pt x="1506757" y="-1977"/>
                  <a:pt x="1666802" y="20043"/>
                  <a:pt x="1891632" y="0"/>
                </a:cubicBezTo>
                <a:cubicBezTo>
                  <a:pt x="2116462" y="-20043"/>
                  <a:pt x="2157768" y="35052"/>
                  <a:pt x="2395690" y="0"/>
                </a:cubicBezTo>
                <a:cubicBezTo>
                  <a:pt x="2633612" y="-35052"/>
                  <a:pt x="2814496" y="50544"/>
                  <a:pt x="3086646" y="0"/>
                </a:cubicBezTo>
                <a:cubicBezTo>
                  <a:pt x="3358796" y="-50544"/>
                  <a:pt x="3322288" y="18983"/>
                  <a:pt x="3528404" y="0"/>
                </a:cubicBezTo>
                <a:cubicBezTo>
                  <a:pt x="3734520" y="-18983"/>
                  <a:pt x="3910234" y="47561"/>
                  <a:pt x="4032462" y="0"/>
                </a:cubicBezTo>
                <a:cubicBezTo>
                  <a:pt x="4154690" y="-47561"/>
                  <a:pt x="4287198" y="19475"/>
                  <a:pt x="4411921" y="0"/>
                </a:cubicBezTo>
                <a:cubicBezTo>
                  <a:pt x="4536644" y="-19475"/>
                  <a:pt x="4803426" y="57677"/>
                  <a:pt x="4978278" y="0"/>
                </a:cubicBezTo>
                <a:cubicBezTo>
                  <a:pt x="5153130" y="-57677"/>
                  <a:pt x="5402107" y="2146"/>
                  <a:pt x="5544635" y="0"/>
                </a:cubicBezTo>
                <a:cubicBezTo>
                  <a:pt x="5687163" y="-2146"/>
                  <a:pt x="5954476" y="36205"/>
                  <a:pt x="6229927" y="0"/>
                </a:cubicBezTo>
                <a:cubicBezTo>
                  <a:pt x="6230413" y="218001"/>
                  <a:pt x="6180139" y="300422"/>
                  <a:pt x="6229927" y="515207"/>
                </a:cubicBezTo>
                <a:cubicBezTo>
                  <a:pt x="6279715" y="729992"/>
                  <a:pt x="6193641" y="837673"/>
                  <a:pt x="6229927" y="1030415"/>
                </a:cubicBezTo>
                <a:cubicBezTo>
                  <a:pt x="6266213" y="1223157"/>
                  <a:pt x="6228093" y="1642713"/>
                  <a:pt x="6229927" y="1908175"/>
                </a:cubicBezTo>
                <a:cubicBezTo>
                  <a:pt x="6076416" y="1924011"/>
                  <a:pt x="5715102" y="1838457"/>
                  <a:pt x="5538971" y="1908175"/>
                </a:cubicBezTo>
                <a:cubicBezTo>
                  <a:pt x="5362840" y="1977893"/>
                  <a:pt x="5109360" y="1907263"/>
                  <a:pt x="4910315" y="1908175"/>
                </a:cubicBezTo>
                <a:cubicBezTo>
                  <a:pt x="4711270" y="1909087"/>
                  <a:pt x="4527653" y="1856952"/>
                  <a:pt x="4343958" y="1908175"/>
                </a:cubicBezTo>
                <a:cubicBezTo>
                  <a:pt x="4160263" y="1959398"/>
                  <a:pt x="4059719" y="1870114"/>
                  <a:pt x="3964499" y="1908175"/>
                </a:cubicBezTo>
                <a:cubicBezTo>
                  <a:pt x="3869279" y="1946236"/>
                  <a:pt x="3594208" y="1904202"/>
                  <a:pt x="3460441" y="1908175"/>
                </a:cubicBezTo>
                <a:cubicBezTo>
                  <a:pt x="3326674" y="1912148"/>
                  <a:pt x="3213866" y="1860670"/>
                  <a:pt x="3018683" y="1908175"/>
                </a:cubicBezTo>
                <a:cubicBezTo>
                  <a:pt x="2823500" y="1955680"/>
                  <a:pt x="2716656" y="1907652"/>
                  <a:pt x="2639224" y="1908175"/>
                </a:cubicBezTo>
                <a:cubicBezTo>
                  <a:pt x="2561792" y="1908698"/>
                  <a:pt x="2352341" y="1889933"/>
                  <a:pt x="2197465" y="1908175"/>
                </a:cubicBezTo>
                <a:cubicBezTo>
                  <a:pt x="2042589" y="1926417"/>
                  <a:pt x="1953721" y="1865430"/>
                  <a:pt x="1818006" y="1908175"/>
                </a:cubicBezTo>
                <a:cubicBezTo>
                  <a:pt x="1682291" y="1950920"/>
                  <a:pt x="1411776" y="1847566"/>
                  <a:pt x="1127050" y="1908175"/>
                </a:cubicBezTo>
                <a:cubicBezTo>
                  <a:pt x="842324" y="1968784"/>
                  <a:pt x="792088" y="1879599"/>
                  <a:pt x="685292" y="1908175"/>
                </a:cubicBezTo>
                <a:cubicBezTo>
                  <a:pt x="578496" y="1936751"/>
                  <a:pt x="278012" y="1866871"/>
                  <a:pt x="0" y="1908175"/>
                </a:cubicBezTo>
                <a:cubicBezTo>
                  <a:pt x="-14055" y="1749947"/>
                  <a:pt x="15491" y="1567520"/>
                  <a:pt x="0" y="1392968"/>
                </a:cubicBezTo>
                <a:cubicBezTo>
                  <a:pt x="-15491" y="1218416"/>
                  <a:pt x="24507" y="1056781"/>
                  <a:pt x="0" y="935006"/>
                </a:cubicBezTo>
                <a:cubicBezTo>
                  <a:pt x="-24507" y="813231"/>
                  <a:pt x="12318" y="572298"/>
                  <a:pt x="0" y="477044"/>
                </a:cubicBezTo>
                <a:cubicBezTo>
                  <a:pt x="-12318" y="381790"/>
                  <a:pt x="51456" y="98173"/>
                  <a:pt x="0" y="0"/>
                </a:cubicBezTo>
                <a:close/>
              </a:path>
              <a:path w="6229927" h="1908175" stroke="0" extrusionOk="0">
                <a:moveTo>
                  <a:pt x="0" y="0"/>
                </a:moveTo>
                <a:cubicBezTo>
                  <a:pt x="132065" y="-66061"/>
                  <a:pt x="416421" y="2191"/>
                  <a:pt x="566357" y="0"/>
                </a:cubicBezTo>
                <a:cubicBezTo>
                  <a:pt x="716293" y="-2191"/>
                  <a:pt x="823392" y="52318"/>
                  <a:pt x="1070415" y="0"/>
                </a:cubicBezTo>
                <a:cubicBezTo>
                  <a:pt x="1317438" y="-52318"/>
                  <a:pt x="1325251" y="22350"/>
                  <a:pt x="1449874" y="0"/>
                </a:cubicBezTo>
                <a:cubicBezTo>
                  <a:pt x="1574497" y="-22350"/>
                  <a:pt x="1668592" y="39946"/>
                  <a:pt x="1829333" y="0"/>
                </a:cubicBezTo>
                <a:cubicBezTo>
                  <a:pt x="1990074" y="-39946"/>
                  <a:pt x="2245901" y="32641"/>
                  <a:pt x="2457989" y="0"/>
                </a:cubicBezTo>
                <a:cubicBezTo>
                  <a:pt x="2670077" y="-32641"/>
                  <a:pt x="2885501" y="59016"/>
                  <a:pt x="3086646" y="0"/>
                </a:cubicBezTo>
                <a:cubicBezTo>
                  <a:pt x="3287791" y="-59016"/>
                  <a:pt x="3357656" y="16723"/>
                  <a:pt x="3590703" y="0"/>
                </a:cubicBezTo>
                <a:cubicBezTo>
                  <a:pt x="3823750" y="-16723"/>
                  <a:pt x="4004361" y="59719"/>
                  <a:pt x="4157060" y="0"/>
                </a:cubicBezTo>
                <a:cubicBezTo>
                  <a:pt x="4309759" y="-59719"/>
                  <a:pt x="4360304" y="43204"/>
                  <a:pt x="4536520" y="0"/>
                </a:cubicBezTo>
                <a:cubicBezTo>
                  <a:pt x="4712736" y="-43204"/>
                  <a:pt x="4802003" y="11343"/>
                  <a:pt x="4915979" y="0"/>
                </a:cubicBezTo>
                <a:cubicBezTo>
                  <a:pt x="5029955" y="-11343"/>
                  <a:pt x="5219303" y="42428"/>
                  <a:pt x="5357737" y="0"/>
                </a:cubicBezTo>
                <a:cubicBezTo>
                  <a:pt x="5496171" y="-42428"/>
                  <a:pt x="5916778" y="28939"/>
                  <a:pt x="6229927" y="0"/>
                </a:cubicBezTo>
                <a:cubicBezTo>
                  <a:pt x="6259544" y="164340"/>
                  <a:pt x="6175191" y="318645"/>
                  <a:pt x="6229927" y="496126"/>
                </a:cubicBezTo>
                <a:cubicBezTo>
                  <a:pt x="6284663" y="673607"/>
                  <a:pt x="6191993" y="797977"/>
                  <a:pt x="6229927" y="992251"/>
                </a:cubicBezTo>
                <a:cubicBezTo>
                  <a:pt x="6267861" y="1186525"/>
                  <a:pt x="6180166" y="1328307"/>
                  <a:pt x="6229927" y="1488377"/>
                </a:cubicBezTo>
                <a:cubicBezTo>
                  <a:pt x="6279688" y="1648447"/>
                  <a:pt x="6180725" y="1754118"/>
                  <a:pt x="6229927" y="1908175"/>
                </a:cubicBezTo>
                <a:cubicBezTo>
                  <a:pt x="5950132" y="1922885"/>
                  <a:pt x="5844780" y="1841099"/>
                  <a:pt x="5601271" y="1908175"/>
                </a:cubicBezTo>
                <a:cubicBezTo>
                  <a:pt x="5357762" y="1975251"/>
                  <a:pt x="5407992" y="1869993"/>
                  <a:pt x="5221812" y="1908175"/>
                </a:cubicBezTo>
                <a:cubicBezTo>
                  <a:pt x="5035632" y="1946357"/>
                  <a:pt x="4965880" y="1903975"/>
                  <a:pt x="4780053" y="1908175"/>
                </a:cubicBezTo>
                <a:cubicBezTo>
                  <a:pt x="4594226" y="1912375"/>
                  <a:pt x="4401923" y="1898123"/>
                  <a:pt x="4275995" y="1908175"/>
                </a:cubicBezTo>
                <a:cubicBezTo>
                  <a:pt x="4150067" y="1918227"/>
                  <a:pt x="3912921" y="1887673"/>
                  <a:pt x="3771938" y="1908175"/>
                </a:cubicBezTo>
                <a:cubicBezTo>
                  <a:pt x="3630955" y="1928677"/>
                  <a:pt x="3492085" y="1873894"/>
                  <a:pt x="3267880" y="1908175"/>
                </a:cubicBezTo>
                <a:cubicBezTo>
                  <a:pt x="3043675" y="1942456"/>
                  <a:pt x="3075992" y="1870460"/>
                  <a:pt x="2888421" y="1908175"/>
                </a:cubicBezTo>
                <a:cubicBezTo>
                  <a:pt x="2700850" y="1945890"/>
                  <a:pt x="2499615" y="1896125"/>
                  <a:pt x="2384363" y="1908175"/>
                </a:cubicBezTo>
                <a:cubicBezTo>
                  <a:pt x="2269111" y="1920225"/>
                  <a:pt x="1940224" y="1902446"/>
                  <a:pt x="1818006" y="1908175"/>
                </a:cubicBezTo>
                <a:cubicBezTo>
                  <a:pt x="1695788" y="1913904"/>
                  <a:pt x="1606437" y="1878266"/>
                  <a:pt x="1438547" y="1908175"/>
                </a:cubicBezTo>
                <a:cubicBezTo>
                  <a:pt x="1270657" y="1938084"/>
                  <a:pt x="1114652" y="1876653"/>
                  <a:pt x="996788" y="1908175"/>
                </a:cubicBezTo>
                <a:cubicBezTo>
                  <a:pt x="878924" y="1939697"/>
                  <a:pt x="747151" y="1900078"/>
                  <a:pt x="555030" y="1908175"/>
                </a:cubicBezTo>
                <a:cubicBezTo>
                  <a:pt x="362909" y="1916272"/>
                  <a:pt x="151682" y="1897359"/>
                  <a:pt x="0" y="1908175"/>
                </a:cubicBezTo>
                <a:cubicBezTo>
                  <a:pt x="-32451" y="1720384"/>
                  <a:pt x="29731" y="1640117"/>
                  <a:pt x="0" y="1431131"/>
                </a:cubicBezTo>
                <a:cubicBezTo>
                  <a:pt x="-29731" y="1222145"/>
                  <a:pt x="52469" y="1060529"/>
                  <a:pt x="0" y="954088"/>
                </a:cubicBezTo>
                <a:cubicBezTo>
                  <a:pt x="-52469" y="847647"/>
                  <a:pt x="27439" y="738057"/>
                  <a:pt x="0" y="534289"/>
                </a:cubicBezTo>
                <a:cubicBezTo>
                  <a:pt x="-27439" y="330521"/>
                  <a:pt x="55132" y="203714"/>
                  <a:pt x="0" y="0"/>
                </a:cubicBezTo>
                <a:close/>
              </a:path>
            </a:pathLst>
          </a:custGeom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014321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4600" dirty="0"/>
              <a:t>建立</a:t>
            </a:r>
            <a:r>
              <a:rPr lang="en-US" altLang="zh-TW" sz="4600" dirty="0">
                <a:solidFill>
                  <a:srgbClr val="1F2328"/>
                </a:solidFill>
                <a:latin typeface="-apple-system"/>
              </a:rPr>
              <a:t>Series:</a:t>
            </a:r>
            <a:r>
              <a:rPr lang="zh-TW" altLang="en-US" sz="4600" dirty="0">
                <a:solidFill>
                  <a:srgbClr val="1F2328"/>
                </a:solidFill>
                <a:latin typeface="-apple-system"/>
              </a:rPr>
              <a:t> 利用</a:t>
            </a:r>
            <a:r>
              <a:rPr lang="en-US" altLang="zh-TW" sz="4600" dirty="0" err="1">
                <a:solidFill>
                  <a:srgbClr val="1F2328"/>
                </a:solidFill>
                <a:latin typeface="-apple-system"/>
              </a:rPr>
              <a:t>dict</a:t>
            </a:r>
            <a:r>
              <a:rPr lang="zh-TW" altLang="en-US" sz="4600" dirty="0">
                <a:solidFill>
                  <a:srgbClr val="1F2328"/>
                </a:solidFill>
                <a:latin typeface="-apple-system"/>
              </a:rPr>
              <a:t>來創建</a:t>
            </a:r>
            <a:r>
              <a:rPr lang="en-US" altLang="zh-TW" sz="4600" dirty="0">
                <a:solidFill>
                  <a:srgbClr val="1F2328"/>
                </a:solidFill>
                <a:latin typeface="-apple-system"/>
              </a:rPr>
              <a:t>series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err="1">
                <a:solidFill>
                  <a:srgbClr val="1F2328"/>
                </a:solidFill>
                <a:latin typeface="-apple-system"/>
              </a:rPr>
              <a:t>sdata</a:t>
            </a: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 = </a:t>
            </a:r>
            <a:r>
              <a:rPr lang="en-US" altLang="zh-TW" sz="2300" dirty="0">
                <a:solidFill>
                  <a:srgbClr val="1F2328"/>
                </a:solidFill>
                <a:latin typeface="-apple-system"/>
              </a:rPr>
              <a:t>{'Ohio': 35000, 'Texas': 71000, 'Oregon':16000, 'Utah': 5000}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obj3 = </a:t>
            </a:r>
            <a:r>
              <a:rPr lang="en-US" altLang="zh-TW" dirty="0" err="1">
                <a:solidFill>
                  <a:srgbClr val="1F2328"/>
                </a:solidFill>
                <a:latin typeface="-apple-system"/>
              </a:rPr>
              <a:t>pd.Series</a:t>
            </a: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(</a:t>
            </a:r>
            <a:r>
              <a:rPr lang="en-US" altLang="zh-TW" dirty="0" err="1">
                <a:solidFill>
                  <a:srgbClr val="1F2328"/>
                </a:solidFill>
                <a:latin typeface="-apple-system"/>
              </a:rPr>
              <a:t>sdata</a:t>
            </a: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)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D770E0-2E8E-F4FC-59AE-BBF61C5E6370}"/>
              </a:ext>
            </a:extLst>
          </p:cNvPr>
          <p:cNvSpPr/>
          <p:nvPr/>
        </p:nvSpPr>
        <p:spPr>
          <a:xfrm>
            <a:off x="6761017" y="2102277"/>
            <a:ext cx="5098473" cy="424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DC85CA-3152-D879-C661-DA57F5847AC8}"/>
              </a:ext>
            </a:extLst>
          </p:cNvPr>
          <p:cNvSpPr txBox="1"/>
          <p:nvPr/>
        </p:nvSpPr>
        <p:spPr>
          <a:xfrm>
            <a:off x="6761017" y="1732945"/>
            <a:ext cx="230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77DD6D-C134-B4D9-E516-C77080B860EB}"/>
              </a:ext>
            </a:extLst>
          </p:cNvPr>
          <p:cNvSpPr/>
          <p:nvPr/>
        </p:nvSpPr>
        <p:spPr>
          <a:xfrm>
            <a:off x="2507672" y="2762677"/>
            <a:ext cx="2941784" cy="424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E406DB6-A08B-58BB-2DBA-92E00DA5033F}"/>
              </a:ext>
            </a:extLst>
          </p:cNvPr>
          <p:cNvSpPr txBox="1"/>
          <p:nvPr/>
        </p:nvSpPr>
        <p:spPr>
          <a:xfrm>
            <a:off x="3514436" y="2342484"/>
            <a:ext cx="230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list(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串列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029BA7B-2816-62BB-0789-C3B5742EB881}"/>
              </a:ext>
            </a:extLst>
          </p:cNvPr>
          <p:cNvSpPr txBox="1">
            <a:spLocks/>
          </p:cNvSpPr>
          <p:nvPr/>
        </p:nvSpPr>
        <p:spPr>
          <a:xfrm>
            <a:off x="96984" y="3635512"/>
            <a:ext cx="5675744" cy="2820706"/>
          </a:xfrm>
          <a:custGeom>
            <a:avLst/>
            <a:gdLst>
              <a:gd name="connsiteX0" fmla="*/ 0 w 5675744"/>
              <a:gd name="connsiteY0" fmla="*/ 0 h 2820706"/>
              <a:gd name="connsiteX1" fmla="*/ 681089 w 5675744"/>
              <a:gd name="connsiteY1" fmla="*/ 0 h 2820706"/>
              <a:gd name="connsiteX2" fmla="*/ 1305421 w 5675744"/>
              <a:gd name="connsiteY2" fmla="*/ 0 h 2820706"/>
              <a:gd name="connsiteX3" fmla="*/ 1759481 w 5675744"/>
              <a:gd name="connsiteY3" fmla="*/ 0 h 2820706"/>
              <a:gd name="connsiteX4" fmla="*/ 2156783 w 5675744"/>
              <a:gd name="connsiteY4" fmla="*/ 0 h 2820706"/>
              <a:gd name="connsiteX5" fmla="*/ 2667600 w 5675744"/>
              <a:gd name="connsiteY5" fmla="*/ 0 h 2820706"/>
              <a:gd name="connsiteX6" fmla="*/ 3178417 w 5675744"/>
              <a:gd name="connsiteY6" fmla="*/ 0 h 2820706"/>
              <a:gd name="connsiteX7" fmla="*/ 3859506 w 5675744"/>
              <a:gd name="connsiteY7" fmla="*/ 0 h 2820706"/>
              <a:gd name="connsiteX8" fmla="*/ 4313565 w 5675744"/>
              <a:gd name="connsiteY8" fmla="*/ 0 h 2820706"/>
              <a:gd name="connsiteX9" fmla="*/ 4824382 w 5675744"/>
              <a:gd name="connsiteY9" fmla="*/ 0 h 2820706"/>
              <a:gd name="connsiteX10" fmla="*/ 5675744 w 5675744"/>
              <a:gd name="connsiteY10" fmla="*/ 0 h 2820706"/>
              <a:gd name="connsiteX11" fmla="*/ 5675744 w 5675744"/>
              <a:gd name="connsiteY11" fmla="*/ 564141 h 2820706"/>
              <a:gd name="connsiteX12" fmla="*/ 5675744 w 5675744"/>
              <a:gd name="connsiteY12" fmla="*/ 1156489 h 2820706"/>
              <a:gd name="connsiteX13" fmla="*/ 5675744 w 5675744"/>
              <a:gd name="connsiteY13" fmla="*/ 1636009 h 2820706"/>
              <a:gd name="connsiteX14" fmla="*/ 5675744 w 5675744"/>
              <a:gd name="connsiteY14" fmla="*/ 2256565 h 2820706"/>
              <a:gd name="connsiteX15" fmla="*/ 5675744 w 5675744"/>
              <a:gd name="connsiteY15" fmla="*/ 2820706 h 2820706"/>
              <a:gd name="connsiteX16" fmla="*/ 5108170 w 5675744"/>
              <a:gd name="connsiteY16" fmla="*/ 2820706 h 2820706"/>
              <a:gd name="connsiteX17" fmla="*/ 4654110 w 5675744"/>
              <a:gd name="connsiteY17" fmla="*/ 2820706 h 2820706"/>
              <a:gd name="connsiteX18" fmla="*/ 4029778 w 5675744"/>
              <a:gd name="connsiteY18" fmla="*/ 2820706 h 2820706"/>
              <a:gd name="connsiteX19" fmla="*/ 3462204 w 5675744"/>
              <a:gd name="connsiteY19" fmla="*/ 2820706 h 2820706"/>
              <a:gd name="connsiteX20" fmla="*/ 3064902 w 5675744"/>
              <a:gd name="connsiteY20" fmla="*/ 2820706 h 2820706"/>
              <a:gd name="connsiteX21" fmla="*/ 2554085 w 5675744"/>
              <a:gd name="connsiteY21" fmla="*/ 2820706 h 2820706"/>
              <a:gd name="connsiteX22" fmla="*/ 2100025 w 5675744"/>
              <a:gd name="connsiteY22" fmla="*/ 2820706 h 2820706"/>
              <a:gd name="connsiteX23" fmla="*/ 1702723 w 5675744"/>
              <a:gd name="connsiteY23" fmla="*/ 2820706 h 2820706"/>
              <a:gd name="connsiteX24" fmla="*/ 1248664 w 5675744"/>
              <a:gd name="connsiteY24" fmla="*/ 2820706 h 2820706"/>
              <a:gd name="connsiteX25" fmla="*/ 851362 w 5675744"/>
              <a:gd name="connsiteY25" fmla="*/ 2820706 h 2820706"/>
              <a:gd name="connsiteX26" fmla="*/ 0 w 5675744"/>
              <a:gd name="connsiteY26" fmla="*/ 2820706 h 2820706"/>
              <a:gd name="connsiteX27" fmla="*/ 0 w 5675744"/>
              <a:gd name="connsiteY27" fmla="*/ 2312979 h 2820706"/>
              <a:gd name="connsiteX28" fmla="*/ 0 w 5675744"/>
              <a:gd name="connsiteY28" fmla="*/ 1720631 h 2820706"/>
              <a:gd name="connsiteX29" fmla="*/ 0 w 5675744"/>
              <a:gd name="connsiteY29" fmla="*/ 1184697 h 2820706"/>
              <a:gd name="connsiteX30" fmla="*/ 0 w 5675744"/>
              <a:gd name="connsiteY30" fmla="*/ 648762 h 2820706"/>
              <a:gd name="connsiteX31" fmla="*/ 0 w 5675744"/>
              <a:gd name="connsiteY31" fmla="*/ 0 h 282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75744" h="2820706" fill="none" extrusionOk="0">
                <a:moveTo>
                  <a:pt x="0" y="0"/>
                </a:moveTo>
                <a:cubicBezTo>
                  <a:pt x="167209" y="-55743"/>
                  <a:pt x="451495" y="74383"/>
                  <a:pt x="681089" y="0"/>
                </a:cubicBezTo>
                <a:cubicBezTo>
                  <a:pt x="910683" y="-74383"/>
                  <a:pt x="1024058" y="43811"/>
                  <a:pt x="1305421" y="0"/>
                </a:cubicBezTo>
                <a:cubicBezTo>
                  <a:pt x="1586784" y="-43811"/>
                  <a:pt x="1577747" y="14206"/>
                  <a:pt x="1759481" y="0"/>
                </a:cubicBezTo>
                <a:cubicBezTo>
                  <a:pt x="1941215" y="-14206"/>
                  <a:pt x="1975834" y="44491"/>
                  <a:pt x="2156783" y="0"/>
                </a:cubicBezTo>
                <a:cubicBezTo>
                  <a:pt x="2337732" y="-44491"/>
                  <a:pt x="2454531" y="29569"/>
                  <a:pt x="2667600" y="0"/>
                </a:cubicBezTo>
                <a:cubicBezTo>
                  <a:pt x="2880669" y="-29569"/>
                  <a:pt x="3008107" y="53545"/>
                  <a:pt x="3178417" y="0"/>
                </a:cubicBezTo>
                <a:cubicBezTo>
                  <a:pt x="3348727" y="-53545"/>
                  <a:pt x="3523274" y="44103"/>
                  <a:pt x="3859506" y="0"/>
                </a:cubicBezTo>
                <a:cubicBezTo>
                  <a:pt x="4195738" y="-44103"/>
                  <a:pt x="4154474" y="23152"/>
                  <a:pt x="4313565" y="0"/>
                </a:cubicBezTo>
                <a:cubicBezTo>
                  <a:pt x="4472656" y="-23152"/>
                  <a:pt x="4572322" y="55025"/>
                  <a:pt x="4824382" y="0"/>
                </a:cubicBezTo>
                <a:cubicBezTo>
                  <a:pt x="5076442" y="-55025"/>
                  <a:pt x="5491612" y="100685"/>
                  <a:pt x="5675744" y="0"/>
                </a:cubicBezTo>
                <a:cubicBezTo>
                  <a:pt x="5688125" y="277190"/>
                  <a:pt x="5644366" y="436964"/>
                  <a:pt x="5675744" y="564141"/>
                </a:cubicBezTo>
                <a:cubicBezTo>
                  <a:pt x="5707122" y="691318"/>
                  <a:pt x="5642905" y="876314"/>
                  <a:pt x="5675744" y="1156489"/>
                </a:cubicBezTo>
                <a:cubicBezTo>
                  <a:pt x="5708583" y="1436664"/>
                  <a:pt x="5627129" y="1437334"/>
                  <a:pt x="5675744" y="1636009"/>
                </a:cubicBezTo>
                <a:cubicBezTo>
                  <a:pt x="5724359" y="1834684"/>
                  <a:pt x="5634727" y="1949624"/>
                  <a:pt x="5675744" y="2256565"/>
                </a:cubicBezTo>
                <a:cubicBezTo>
                  <a:pt x="5716761" y="2563506"/>
                  <a:pt x="5643198" y="2613391"/>
                  <a:pt x="5675744" y="2820706"/>
                </a:cubicBezTo>
                <a:cubicBezTo>
                  <a:pt x="5443376" y="2833722"/>
                  <a:pt x="5330394" y="2755515"/>
                  <a:pt x="5108170" y="2820706"/>
                </a:cubicBezTo>
                <a:cubicBezTo>
                  <a:pt x="4885946" y="2885897"/>
                  <a:pt x="4745208" y="2810389"/>
                  <a:pt x="4654110" y="2820706"/>
                </a:cubicBezTo>
                <a:cubicBezTo>
                  <a:pt x="4563012" y="2831023"/>
                  <a:pt x="4217330" y="2754476"/>
                  <a:pt x="4029778" y="2820706"/>
                </a:cubicBezTo>
                <a:cubicBezTo>
                  <a:pt x="3842226" y="2886936"/>
                  <a:pt x="3731851" y="2773597"/>
                  <a:pt x="3462204" y="2820706"/>
                </a:cubicBezTo>
                <a:cubicBezTo>
                  <a:pt x="3192557" y="2867815"/>
                  <a:pt x="3200706" y="2796440"/>
                  <a:pt x="3064902" y="2820706"/>
                </a:cubicBezTo>
                <a:cubicBezTo>
                  <a:pt x="2929098" y="2844972"/>
                  <a:pt x="2682682" y="2815184"/>
                  <a:pt x="2554085" y="2820706"/>
                </a:cubicBezTo>
                <a:cubicBezTo>
                  <a:pt x="2425488" y="2826228"/>
                  <a:pt x="2195013" y="2816007"/>
                  <a:pt x="2100025" y="2820706"/>
                </a:cubicBezTo>
                <a:cubicBezTo>
                  <a:pt x="2005037" y="2825405"/>
                  <a:pt x="1881831" y="2812784"/>
                  <a:pt x="1702723" y="2820706"/>
                </a:cubicBezTo>
                <a:cubicBezTo>
                  <a:pt x="1523615" y="2828628"/>
                  <a:pt x="1451003" y="2798594"/>
                  <a:pt x="1248664" y="2820706"/>
                </a:cubicBezTo>
                <a:cubicBezTo>
                  <a:pt x="1046325" y="2842818"/>
                  <a:pt x="1023856" y="2810085"/>
                  <a:pt x="851362" y="2820706"/>
                </a:cubicBezTo>
                <a:cubicBezTo>
                  <a:pt x="678868" y="2831327"/>
                  <a:pt x="213103" y="2720141"/>
                  <a:pt x="0" y="2820706"/>
                </a:cubicBezTo>
                <a:cubicBezTo>
                  <a:pt x="-43637" y="2718983"/>
                  <a:pt x="45036" y="2542562"/>
                  <a:pt x="0" y="2312979"/>
                </a:cubicBezTo>
                <a:cubicBezTo>
                  <a:pt x="-45036" y="2083396"/>
                  <a:pt x="34022" y="1900029"/>
                  <a:pt x="0" y="1720631"/>
                </a:cubicBezTo>
                <a:cubicBezTo>
                  <a:pt x="-34022" y="1541233"/>
                  <a:pt x="2458" y="1439975"/>
                  <a:pt x="0" y="1184697"/>
                </a:cubicBezTo>
                <a:cubicBezTo>
                  <a:pt x="-2458" y="929419"/>
                  <a:pt x="14294" y="873640"/>
                  <a:pt x="0" y="648762"/>
                </a:cubicBezTo>
                <a:cubicBezTo>
                  <a:pt x="-14294" y="423884"/>
                  <a:pt x="45122" y="159290"/>
                  <a:pt x="0" y="0"/>
                </a:cubicBezTo>
                <a:close/>
              </a:path>
              <a:path w="5675744" h="2820706" stroke="0" extrusionOk="0">
                <a:moveTo>
                  <a:pt x="0" y="0"/>
                </a:moveTo>
                <a:cubicBezTo>
                  <a:pt x="241198" y="-50022"/>
                  <a:pt x="393658" y="46174"/>
                  <a:pt x="567574" y="0"/>
                </a:cubicBezTo>
                <a:cubicBezTo>
                  <a:pt x="741490" y="-46174"/>
                  <a:pt x="901408" y="47651"/>
                  <a:pt x="1078391" y="0"/>
                </a:cubicBezTo>
                <a:cubicBezTo>
                  <a:pt x="1255374" y="-47651"/>
                  <a:pt x="1329899" y="24999"/>
                  <a:pt x="1475693" y="0"/>
                </a:cubicBezTo>
                <a:cubicBezTo>
                  <a:pt x="1621487" y="-24999"/>
                  <a:pt x="1785202" y="24155"/>
                  <a:pt x="1872996" y="0"/>
                </a:cubicBezTo>
                <a:cubicBezTo>
                  <a:pt x="1960790" y="-24155"/>
                  <a:pt x="2187506" y="6745"/>
                  <a:pt x="2497327" y="0"/>
                </a:cubicBezTo>
                <a:cubicBezTo>
                  <a:pt x="2807148" y="-6745"/>
                  <a:pt x="2852094" y="25692"/>
                  <a:pt x="3121659" y="0"/>
                </a:cubicBezTo>
                <a:cubicBezTo>
                  <a:pt x="3391224" y="-25692"/>
                  <a:pt x="3399045" y="41340"/>
                  <a:pt x="3632476" y="0"/>
                </a:cubicBezTo>
                <a:cubicBezTo>
                  <a:pt x="3865907" y="-41340"/>
                  <a:pt x="3993740" y="8692"/>
                  <a:pt x="4200051" y="0"/>
                </a:cubicBezTo>
                <a:cubicBezTo>
                  <a:pt x="4406363" y="-8692"/>
                  <a:pt x="4444261" y="43988"/>
                  <a:pt x="4597353" y="0"/>
                </a:cubicBezTo>
                <a:cubicBezTo>
                  <a:pt x="4750445" y="-43988"/>
                  <a:pt x="4844860" y="26878"/>
                  <a:pt x="4994655" y="0"/>
                </a:cubicBezTo>
                <a:cubicBezTo>
                  <a:pt x="5144450" y="-26878"/>
                  <a:pt x="5441175" y="19930"/>
                  <a:pt x="5675744" y="0"/>
                </a:cubicBezTo>
                <a:cubicBezTo>
                  <a:pt x="5720069" y="135601"/>
                  <a:pt x="5668367" y="299309"/>
                  <a:pt x="5675744" y="564141"/>
                </a:cubicBezTo>
                <a:cubicBezTo>
                  <a:pt x="5683121" y="828973"/>
                  <a:pt x="5644354" y="890870"/>
                  <a:pt x="5675744" y="1071868"/>
                </a:cubicBezTo>
                <a:cubicBezTo>
                  <a:pt x="5707134" y="1252866"/>
                  <a:pt x="5668322" y="1487802"/>
                  <a:pt x="5675744" y="1664217"/>
                </a:cubicBezTo>
                <a:cubicBezTo>
                  <a:pt x="5683166" y="1840632"/>
                  <a:pt x="5607343" y="1999726"/>
                  <a:pt x="5675744" y="2256565"/>
                </a:cubicBezTo>
                <a:cubicBezTo>
                  <a:pt x="5744145" y="2513404"/>
                  <a:pt x="5664664" y="2672712"/>
                  <a:pt x="5675744" y="2820706"/>
                </a:cubicBezTo>
                <a:cubicBezTo>
                  <a:pt x="5526034" y="2842718"/>
                  <a:pt x="5316033" y="2797473"/>
                  <a:pt x="5051412" y="2820706"/>
                </a:cubicBezTo>
                <a:cubicBezTo>
                  <a:pt x="4786791" y="2843939"/>
                  <a:pt x="4741711" y="2796898"/>
                  <a:pt x="4654110" y="2820706"/>
                </a:cubicBezTo>
                <a:cubicBezTo>
                  <a:pt x="4566509" y="2844514"/>
                  <a:pt x="4408158" y="2818895"/>
                  <a:pt x="4200051" y="2820706"/>
                </a:cubicBezTo>
                <a:cubicBezTo>
                  <a:pt x="3991944" y="2822517"/>
                  <a:pt x="3904281" y="2812704"/>
                  <a:pt x="3689234" y="2820706"/>
                </a:cubicBezTo>
                <a:cubicBezTo>
                  <a:pt x="3474187" y="2828708"/>
                  <a:pt x="3388562" y="2816806"/>
                  <a:pt x="3178417" y="2820706"/>
                </a:cubicBezTo>
                <a:cubicBezTo>
                  <a:pt x="2968272" y="2824606"/>
                  <a:pt x="2888343" y="2789772"/>
                  <a:pt x="2667600" y="2820706"/>
                </a:cubicBezTo>
                <a:cubicBezTo>
                  <a:pt x="2446857" y="2851640"/>
                  <a:pt x="2431074" y="2789959"/>
                  <a:pt x="2270298" y="2820706"/>
                </a:cubicBezTo>
                <a:cubicBezTo>
                  <a:pt x="2109522" y="2851453"/>
                  <a:pt x="1898287" y="2772558"/>
                  <a:pt x="1759481" y="2820706"/>
                </a:cubicBezTo>
                <a:cubicBezTo>
                  <a:pt x="1620675" y="2868854"/>
                  <a:pt x="1334134" y="2802377"/>
                  <a:pt x="1191906" y="2820706"/>
                </a:cubicBezTo>
                <a:cubicBezTo>
                  <a:pt x="1049678" y="2839035"/>
                  <a:pt x="993002" y="2797061"/>
                  <a:pt x="794604" y="2820706"/>
                </a:cubicBezTo>
                <a:cubicBezTo>
                  <a:pt x="596206" y="2844351"/>
                  <a:pt x="318209" y="2751999"/>
                  <a:pt x="0" y="2820706"/>
                </a:cubicBezTo>
                <a:cubicBezTo>
                  <a:pt x="-47695" y="2611437"/>
                  <a:pt x="43284" y="2521183"/>
                  <a:pt x="0" y="2312979"/>
                </a:cubicBezTo>
                <a:cubicBezTo>
                  <a:pt x="-43284" y="2104775"/>
                  <a:pt x="19342" y="2048761"/>
                  <a:pt x="0" y="1833459"/>
                </a:cubicBezTo>
                <a:cubicBezTo>
                  <a:pt x="-19342" y="1618157"/>
                  <a:pt x="22334" y="1505612"/>
                  <a:pt x="0" y="1241111"/>
                </a:cubicBezTo>
                <a:cubicBezTo>
                  <a:pt x="-22334" y="976610"/>
                  <a:pt x="52640" y="790173"/>
                  <a:pt x="0" y="676969"/>
                </a:cubicBezTo>
                <a:cubicBezTo>
                  <a:pt x="-52640" y="563765"/>
                  <a:pt x="77652" y="243597"/>
                  <a:pt x="0" y="0"/>
                </a:cubicBezTo>
                <a:close/>
              </a:path>
            </a:pathLst>
          </a:custGeom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014321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Series</a:t>
            </a:r>
            <a:r>
              <a:rPr lang="zh-TW" altLang="en-US" dirty="0">
                <a:solidFill>
                  <a:srgbClr val="1F2328"/>
                </a:solidFill>
                <a:latin typeface="-apple-system"/>
              </a:rPr>
              <a:t>的存取</a:t>
            </a: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1F2328"/>
                </a:solidFill>
                <a:latin typeface="-apple-system"/>
              </a:rPr>
              <a:t> 使用</a:t>
            </a:r>
            <a:r>
              <a:rPr lang="en-US" altLang="zh-TW" dirty="0">
                <a:solidFill>
                  <a:srgbClr val="1F2328"/>
                </a:solidFill>
                <a:latin typeface="-apple-system"/>
              </a:rPr>
              <a:t>index</a:t>
            </a:r>
            <a:r>
              <a:rPr lang="zh-TW" altLang="en-US" dirty="0">
                <a:solidFill>
                  <a:srgbClr val="1F2328"/>
                </a:solidFill>
                <a:latin typeface="-apple-system"/>
              </a:rPr>
              <a:t>去存取</a:t>
            </a:r>
            <a:endParaRPr lang="en-US" altLang="zh-TW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obj[‘1’]   == &gt; </a:t>
            </a:r>
          </a:p>
          <a:p>
            <a:pPr marL="0" indent="0">
              <a:buNone/>
            </a:pPr>
            <a:r>
              <a:rPr lang="en-US" dirty="0"/>
              <a:t>obj[‘1’]</a:t>
            </a:r>
            <a:r>
              <a:rPr lang="en-US" altLang="zh-TW" dirty="0"/>
              <a:t>=11 </a:t>
            </a:r>
            <a:r>
              <a:rPr lang="en-US" dirty="0"/>
              <a:t>== &gt; </a:t>
            </a:r>
          </a:p>
          <a:p>
            <a:pPr marL="0" indent="0">
              <a:buNone/>
            </a:pPr>
            <a:r>
              <a:rPr lang="en-US" dirty="0"/>
              <a:t>obj[obj&gt;0]  == &gt;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0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BC978-BC6A-DA18-B113-5525015A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807A5A3-CCAC-93D4-EF83-9E5E78223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317" y="1465407"/>
            <a:ext cx="8574963" cy="4925868"/>
          </a:xfrm>
        </p:spPr>
      </p:pic>
    </p:spTree>
    <p:extLst>
      <p:ext uri="{BB962C8B-B14F-4D97-AF65-F5344CB8AC3E}">
        <p14:creationId xmlns:p14="http://schemas.microsoft.com/office/powerpoint/2010/main" val="762860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0A0DBC-A822-AE4B-11B9-86CF3C9F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FF2CF5-21D9-B46B-B2AA-B8AA7E32F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03274"/>
            <a:ext cx="11061769" cy="4968875"/>
          </a:xfrm>
        </p:spPr>
      </p:pic>
    </p:spTree>
    <p:extLst>
      <p:ext uri="{BB962C8B-B14F-4D97-AF65-F5344CB8AC3E}">
        <p14:creationId xmlns:p14="http://schemas.microsoft.com/office/powerpoint/2010/main" val="58139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38FF3C43-8FB4-276D-99D8-1FF6B0EB4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773" r="64351"/>
          <a:stretch/>
        </p:blipFill>
        <p:spPr>
          <a:xfrm>
            <a:off x="1273012" y="365125"/>
            <a:ext cx="6641071" cy="61277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151368-59E4-1916-F3FF-D5526007F967}"/>
              </a:ext>
            </a:extLst>
          </p:cNvPr>
          <p:cNvSpPr/>
          <p:nvPr/>
        </p:nvSpPr>
        <p:spPr>
          <a:xfrm>
            <a:off x="1136072" y="2962564"/>
            <a:ext cx="5467927" cy="1764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6BDCA9-B0CC-68D2-B8A4-B737835A6354}"/>
              </a:ext>
            </a:extLst>
          </p:cNvPr>
          <p:cNvSpPr/>
          <p:nvPr/>
        </p:nvSpPr>
        <p:spPr>
          <a:xfrm>
            <a:off x="4304146" y="477982"/>
            <a:ext cx="1126836" cy="3629891"/>
          </a:xfrm>
          <a:custGeom>
            <a:avLst/>
            <a:gdLst>
              <a:gd name="connsiteX0" fmla="*/ 0 w 1126836"/>
              <a:gd name="connsiteY0" fmla="*/ 0 h 3629891"/>
              <a:gd name="connsiteX1" fmla="*/ 585955 w 1126836"/>
              <a:gd name="connsiteY1" fmla="*/ 0 h 3629891"/>
              <a:gd name="connsiteX2" fmla="*/ 1126836 w 1126836"/>
              <a:gd name="connsiteY2" fmla="*/ 0 h 3629891"/>
              <a:gd name="connsiteX3" fmla="*/ 1126836 w 1126836"/>
              <a:gd name="connsiteY3" fmla="*/ 554855 h 3629891"/>
              <a:gd name="connsiteX4" fmla="*/ 1126836 w 1126836"/>
              <a:gd name="connsiteY4" fmla="*/ 1146008 h 3629891"/>
              <a:gd name="connsiteX5" fmla="*/ 1126836 w 1126836"/>
              <a:gd name="connsiteY5" fmla="*/ 1555668 h 3629891"/>
              <a:gd name="connsiteX6" fmla="*/ 1126836 w 1126836"/>
              <a:gd name="connsiteY6" fmla="*/ 1965327 h 3629891"/>
              <a:gd name="connsiteX7" fmla="*/ 1126836 w 1126836"/>
              <a:gd name="connsiteY7" fmla="*/ 2483883 h 3629891"/>
              <a:gd name="connsiteX8" fmla="*/ 1126836 w 1126836"/>
              <a:gd name="connsiteY8" fmla="*/ 3075036 h 3629891"/>
              <a:gd name="connsiteX9" fmla="*/ 1126836 w 1126836"/>
              <a:gd name="connsiteY9" fmla="*/ 3629891 h 3629891"/>
              <a:gd name="connsiteX10" fmla="*/ 597223 w 1126836"/>
              <a:gd name="connsiteY10" fmla="*/ 3629891 h 3629891"/>
              <a:gd name="connsiteX11" fmla="*/ 0 w 1126836"/>
              <a:gd name="connsiteY11" fmla="*/ 3629891 h 3629891"/>
              <a:gd name="connsiteX12" fmla="*/ 0 w 1126836"/>
              <a:gd name="connsiteY12" fmla="*/ 3183933 h 3629891"/>
              <a:gd name="connsiteX13" fmla="*/ 0 w 1126836"/>
              <a:gd name="connsiteY13" fmla="*/ 2665377 h 3629891"/>
              <a:gd name="connsiteX14" fmla="*/ 0 w 1126836"/>
              <a:gd name="connsiteY14" fmla="*/ 2074223 h 3629891"/>
              <a:gd name="connsiteX15" fmla="*/ 0 w 1126836"/>
              <a:gd name="connsiteY15" fmla="*/ 1628265 h 3629891"/>
              <a:gd name="connsiteX16" fmla="*/ 0 w 1126836"/>
              <a:gd name="connsiteY16" fmla="*/ 1218606 h 3629891"/>
              <a:gd name="connsiteX17" fmla="*/ 0 w 1126836"/>
              <a:gd name="connsiteY17" fmla="*/ 808947 h 3629891"/>
              <a:gd name="connsiteX18" fmla="*/ 0 w 1126836"/>
              <a:gd name="connsiteY18" fmla="*/ 0 h 3629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6836" h="3629891" extrusionOk="0">
                <a:moveTo>
                  <a:pt x="0" y="0"/>
                </a:moveTo>
                <a:cubicBezTo>
                  <a:pt x="238361" y="-29185"/>
                  <a:pt x="387733" y="5855"/>
                  <a:pt x="585955" y="0"/>
                </a:cubicBezTo>
                <a:cubicBezTo>
                  <a:pt x="784177" y="-5855"/>
                  <a:pt x="898579" y="719"/>
                  <a:pt x="1126836" y="0"/>
                </a:cubicBezTo>
                <a:cubicBezTo>
                  <a:pt x="1184423" y="122316"/>
                  <a:pt x="1085040" y="414573"/>
                  <a:pt x="1126836" y="554855"/>
                </a:cubicBezTo>
                <a:cubicBezTo>
                  <a:pt x="1168632" y="695137"/>
                  <a:pt x="1072695" y="927350"/>
                  <a:pt x="1126836" y="1146008"/>
                </a:cubicBezTo>
                <a:cubicBezTo>
                  <a:pt x="1180977" y="1364666"/>
                  <a:pt x="1080066" y="1360628"/>
                  <a:pt x="1126836" y="1555668"/>
                </a:cubicBezTo>
                <a:cubicBezTo>
                  <a:pt x="1173606" y="1750708"/>
                  <a:pt x="1102700" y="1784113"/>
                  <a:pt x="1126836" y="1965327"/>
                </a:cubicBezTo>
                <a:cubicBezTo>
                  <a:pt x="1150972" y="2146541"/>
                  <a:pt x="1103703" y="2224664"/>
                  <a:pt x="1126836" y="2483883"/>
                </a:cubicBezTo>
                <a:cubicBezTo>
                  <a:pt x="1149969" y="2743102"/>
                  <a:pt x="1112425" y="2852540"/>
                  <a:pt x="1126836" y="3075036"/>
                </a:cubicBezTo>
                <a:cubicBezTo>
                  <a:pt x="1141247" y="3297532"/>
                  <a:pt x="1101539" y="3358040"/>
                  <a:pt x="1126836" y="3629891"/>
                </a:cubicBezTo>
                <a:cubicBezTo>
                  <a:pt x="1007858" y="3639769"/>
                  <a:pt x="723477" y="3582158"/>
                  <a:pt x="597223" y="3629891"/>
                </a:cubicBezTo>
                <a:cubicBezTo>
                  <a:pt x="470969" y="3677624"/>
                  <a:pt x="259870" y="3620987"/>
                  <a:pt x="0" y="3629891"/>
                </a:cubicBezTo>
                <a:cubicBezTo>
                  <a:pt x="-45471" y="3525781"/>
                  <a:pt x="44595" y="3278496"/>
                  <a:pt x="0" y="3183933"/>
                </a:cubicBezTo>
                <a:cubicBezTo>
                  <a:pt x="-44595" y="3089370"/>
                  <a:pt x="28625" y="2795589"/>
                  <a:pt x="0" y="2665377"/>
                </a:cubicBezTo>
                <a:cubicBezTo>
                  <a:pt x="-28625" y="2535165"/>
                  <a:pt x="42987" y="2282060"/>
                  <a:pt x="0" y="2074223"/>
                </a:cubicBezTo>
                <a:cubicBezTo>
                  <a:pt x="-42987" y="1866386"/>
                  <a:pt x="43880" y="1811548"/>
                  <a:pt x="0" y="1628265"/>
                </a:cubicBezTo>
                <a:cubicBezTo>
                  <a:pt x="-43880" y="1444982"/>
                  <a:pt x="40689" y="1311964"/>
                  <a:pt x="0" y="1218606"/>
                </a:cubicBezTo>
                <a:cubicBezTo>
                  <a:pt x="-40689" y="1125248"/>
                  <a:pt x="37427" y="980690"/>
                  <a:pt x="0" y="808947"/>
                </a:cubicBezTo>
                <a:cubicBezTo>
                  <a:pt x="-37427" y="637204"/>
                  <a:pt x="11594" y="368969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4DB52F-CE85-5250-E20C-FF4C3F228B3A}"/>
              </a:ext>
            </a:extLst>
          </p:cNvPr>
          <p:cNvSpPr txBox="1"/>
          <p:nvPr/>
        </p:nvSpPr>
        <p:spPr>
          <a:xfrm>
            <a:off x="8041860" y="1834377"/>
            <a:ext cx="27923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frame2['state']</a:t>
            </a:r>
          </a:p>
          <a:p>
            <a:r>
              <a:rPr lang="en-US" sz="2800" dirty="0"/>
              <a:t>frame2.year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C5009F7-1051-6F1D-EAA0-CBEBA697D825}"/>
              </a:ext>
            </a:extLst>
          </p:cNvPr>
          <p:cNvSpPr txBox="1"/>
          <p:nvPr/>
        </p:nvSpPr>
        <p:spPr>
          <a:xfrm>
            <a:off x="7934163" y="319597"/>
            <a:ext cx="33143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/>
              <a:t>提取一</a:t>
            </a:r>
            <a:r>
              <a:rPr lang="en-US" sz="3200" dirty="0"/>
              <a:t>column(</a:t>
            </a:r>
            <a:r>
              <a:rPr lang="zh-TW" altLang="en-US" sz="3200" dirty="0"/>
              <a:t>列</a:t>
            </a:r>
            <a:r>
              <a:rPr lang="en-US" altLang="zh-TW" sz="3200" dirty="0"/>
              <a:t>)</a:t>
            </a:r>
          </a:p>
          <a:p>
            <a:r>
              <a:rPr lang="zh-TW" altLang="en-US" sz="3200" dirty="0"/>
              <a:t>提取一</a:t>
            </a:r>
            <a:r>
              <a:rPr lang="en-US" sz="3200" dirty="0"/>
              <a:t>row(</a:t>
            </a:r>
            <a:r>
              <a:rPr lang="zh-TW" altLang="en-US" sz="3200" dirty="0"/>
              <a:t>行</a:t>
            </a:r>
            <a:r>
              <a:rPr lang="en-US" altLang="zh-TW" sz="3200" dirty="0"/>
              <a:t>)</a:t>
            </a:r>
            <a:endParaRPr 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B3F808B-4D7D-F9CF-2E21-7EE31F735EC5}"/>
              </a:ext>
            </a:extLst>
          </p:cNvPr>
          <p:cNvSpPr txBox="1"/>
          <p:nvPr/>
        </p:nvSpPr>
        <p:spPr>
          <a:xfrm>
            <a:off x="8041860" y="3583027"/>
            <a:ext cx="3186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frame2.loc['three']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9DD1E1-C7CB-410E-FB3E-D13C42677BB5}"/>
              </a:ext>
            </a:extLst>
          </p:cNvPr>
          <p:cNvSpPr txBox="1"/>
          <p:nvPr/>
        </p:nvSpPr>
        <p:spPr>
          <a:xfrm>
            <a:off x="8051023" y="5082418"/>
            <a:ext cx="3309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frame2['debt'] = 16.5</a:t>
            </a:r>
          </a:p>
          <a:p>
            <a:r>
              <a:rPr lang="en-US" sz="2400" dirty="0"/>
              <a:t>frame2</a:t>
            </a:r>
          </a:p>
        </p:txBody>
      </p:sp>
    </p:spTree>
    <p:extLst>
      <p:ext uri="{BB962C8B-B14F-4D97-AF65-F5344CB8AC3E}">
        <p14:creationId xmlns:p14="http://schemas.microsoft.com/office/powerpoint/2010/main" val="360349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CE85F0-4BFA-2A8E-FED0-020F78D6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A649F2-E422-A053-4629-1944679C0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86" y="560243"/>
            <a:ext cx="11013718" cy="5621482"/>
          </a:xfrm>
        </p:spPr>
      </p:pic>
    </p:spTree>
    <p:extLst>
      <p:ext uri="{BB962C8B-B14F-4D97-AF65-F5344CB8AC3E}">
        <p14:creationId xmlns:p14="http://schemas.microsoft.com/office/powerpoint/2010/main" val="1207804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879DC-652C-8083-89B7-063DF2C1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i="0" dirty="0">
                <a:solidFill>
                  <a:srgbClr val="1F2328"/>
                </a:solidFill>
                <a:effectLst/>
                <a:latin typeface="-apple-system"/>
              </a:rPr>
              <a:t>2.</a:t>
            </a:r>
            <a:r>
              <a:rPr lang="zh-TW" altLang="en-US" sz="4400" dirty="0">
                <a:solidFill>
                  <a:srgbClr val="1F2328"/>
                </a:solidFill>
                <a:latin typeface="-apple-system"/>
              </a:rPr>
              <a:t>資料匯入與清洗</a:t>
            </a:r>
            <a:r>
              <a:rPr lang="en-US" altLang="zh-TW" sz="4400" dirty="0">
                <a:solidFill>
                  <a:srgbClr val="1F2328"/>
                </a:solidFill>
                <a:latin typeface="-apple-system"/>
              </a:rPr>
              <a:t>(data cleaning)</a:t>
            </a:r>
            <a:br>
              <a:rPr lang="zh-TW" altLang="en-US" sz="4400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3C2E7D-4241-F09D-455B-7BF40998C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090" y="1807152"/>
            <a:ext cx="6587837" cy="2339975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處理</a:t>
            </a:r>
            <a:r>
              <a:rPr lang="en-US" altLang="zh-TW" sz="3200" dirty="0"/>
              <a:t>CSV</a:t>
            </a:r>
            <a:r>
              <a:rPr lang="zh-TW" altLang="en-US" sz="3200" dirty="0"/>
              <a:t>及文字</a:t>
            </a:r>
            <a:r>
              <a:rPr lang="en-US" altLang="zh-TW" sz="3200" dirty="0"/>
              <a:t>/</a:t>
            </a:r>
            <a:r>
              <a:rPr lang="zh-TW" altLang="en-US" sz="3200" dirty="0"/>
              <a:t>表格格式的資料</a:t>
            </a:r>
          </a:p>
          <a:p>
            <a:r>
              <a:rPr lang="zh-TW" altLang="en-US" sz="3200" dirty="0"/>
              <a:t>讀寫</a:t>
            </a:r>
            <a:r>
              <a:rPr lang="en-US" altLang="zh-TW" sz="3200" dirty="0"/>
              <a:t>Excel</a:t>
            </a:r>
            <a:r>
              <a:rPr lang="zh-TW" altLang="en-US" sz="3200" dirty="0"/>
              <a:t>格式資料</a:t>
            </a:r>
          </a:p>
          <a:p>
            <a:r>
              <a:rPr lang="zh-TW" altLang="en-US" sz="3200" dirty="0"/>
              <a:t>讀寫</a:t>
            </a:r>
            <a:r>
              <a:rPr lang="en-US" altLang="zh-TW" sz="3200" dirty="0"/>
              <a:t>JSON</a:t>
            </a:r>
            <a:r>
              <a:rPr lang="zh-TW" altLang="en-US" sz="3200" dirty="0"/>
              <a:t>檔案</a:t>
            </a:r>
          </a:p>
          <a:p>
            <a:r>
              <a:rPr lang="zh-TW" altLang="en-US" sz="3200" dirty="0"/>
              <a:t>從網站讀取</a:t>
            </a:r>
            <a:r>
              <a:rPr lang="en-US" altLang="zh-TW" sz="3200" dirty="0"/>
              <a:t>HTML</a:t>
            </a:r>
            <a:r>
              <a:rPr lang="zh-TW" altLang="en-US" sz="3200" dirty="0"/>
              <a:t>資料</a:t>
            </a:r>
            <a:endParaRPr 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E78EA67-541A-A2C2-8375-A1F0C5F36869}"/>
              </a:ext>
            </a:extLst>
          </p:cNvPr>
          <p:cNvSpPr txBox="1"/>
          <p:nvPr/>
        </p:nvSpPr>
        <p:spPr>
          <a:xfrm>
            <a:off x="1330037" y="1122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資料載入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73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00EE88-FE85-EE0B-D166-86486118759B}"/>
              </a:ext>
            </a:extLst>
          </p:cNvPr>
          <p:cNvSpPr txBox="1"/>
          <p:nvPr/>
        </p:nvSpPr>
        <p:spPr>
          <a:xfrm>
            <a:off x="294383" y="1989573"/>
            <a:ext cx="551529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pandas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dataframe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FE322CC-6BF3-84D1-9C64-ED6ADF57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6" y="2192072"/>
            <a:ext cx="1876424" cy="187642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3C81B82-553A-8767-202C-70BD078D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087"/>
            <a:ext cx="1590675" cy="15906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0DDEAEF-691C-6F5B-E934-32E8A56DD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33338"/>
            <a:ext cx="1809747" cy="18097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5FF83C7-866E-0ECD-D237-5C10B64B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422" y="150019"/>
            <a:ext cx="1876424" cy="18764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96CCA03-9AA4-3A18-7195-2A15D6A69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975" y="319087"/>
            <a:ext cx="1314450" cy="1314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970E638-3E7B-25B5-37D7-BCC983EBA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7248" y="435768"/>
            <a:ext cx="1588345" cy="15906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4ED3CF-FF78-F3BB-1499-8359A8318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333" y="4533900"/>
            <a:ext cx="2430684" cy="1714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3700F0-FF5A-68CB-54C2-2B6D5C38E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3936" y="4606395"/>
            <a:ext cx="1566640" cy="164200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A14638-E309-62E8-5839-DB386FE04E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6205" y="4209716"/>
            <a:ext cx="2430684" cy="19649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BC059EB-2730-8C36-2402-58C958A55D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1448" y="3305008"/>
            <a:ext cx="2533650" cy="25336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A5B53D8-C34B-99FC-2E79-63C52101C5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6858" y="2110942"/>
            <a:ext cx="2583883" cy="2038684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EB0A02C-AFF6-5D62-2B6C-8BC57DC34AD3}"/>
              </a:ext>
            </a:extLst>
          </p:cNvPr>
          <p:cNvCxnSpPr>
            <a:stCxn id="2" idx="3"/>
          </p:cNvCxnSpPr>
          <p:nvPr/>
        </p:nvCxnSpPr>
        <p:spPr>
          <a:xfrm>
            <a:off x="5924550" y="3130284"/>
            <a:ext cx="10763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B24DD63-1D22-E7EE-E41C-31DF1F39A4C2}"/>
              </a:ext>
            </a:extLst>
          </p:cNvPr>
          <p:cNvCxnSpPr>
            <a:cxnSpLocks/>
          </p:cNvCxnSpPr>
          <p:nvPr/>
        </p:nvCxnSpPr>
        <p:spPr>
          <a:xfrm flipH="1">
            <a:off x="5924550" y="3429000"/>
            <a:ext cx="10763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954C34B4-E5CB-F19F-5A4D-61365EDC82F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282" t="25400" r="7805" b="16542"/>
          <a:stretch/>
        </p:blipFill>
        <p:spPr>
          <a:xfrm>
            <a:off x="341983" y="2475923"/>
            <a:ext cx="3743325" cy="14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8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DD181-8AFD-FB4F-756B-B85B96FE9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10651"/>
            <a:ext cx="10515600" cy="1325563"/>
          </a:xfrm>
        </p:spPr>
        <p:txBody>
          <a:bodyPr/>
          <a:lstStyle/>
          <a:p>
            <a:r>
              <a:rPr lang="en-US" dirty="0"/>
              <a:t>SQ</a:t>
            </a:r>
            <a:r>
              <a:rPr lang="en-US" altLang="zh-TW" dirty="0"/>
              <a:t>L</a:t>
            </a:r>
            <a:r>
              <a:rPr lang="zh-TW" altLang="en-US" dirty="0"/>
              <a:t>資料庫</a:t>
            </a:r>
            <a:r>
              <a:rPr lang="en-US" altLang="zh-TW" dirty="0"/>
              <a:t>:</a:t>
            </a:r>
            <a:r>
              <a:rPr lang="zh-TW" altLang="en-US" dirty="0"/>
              <a:t> 資料庫 </a:t>
            </a:r>
            <a:r>
              <a:rPr lang="en-US" altLang="zh-TW" dirty="0"/>
              <a:t>=</a:t>
            </a:r>
            <a:r>
              <a:rPr lang="zh-TW" altLang="en-US" dirty="0"/>
              <a:t> 多資料表</a:t>
            </a:r>
            <a:r>
              <a:rPr lang="en-US" altLang="zh-TW" dirty="0"/>
              <a:t>(Table)</a:t>
            </a:r>
            <a:endParaRPr 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E340F84-521E-50EC-ADC7-742F3B097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02" y="1360013"/>
            <a:ext cx="4619647" cy="50487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86DDA9-A1F6-FF33-E5B1-7DF515A3C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48" y="1762125"/>
            <a:ext cx="70104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3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546E1-7832-5F54-7635-BC61B3F4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F6CED4-1C3C-EF6F-FF5D-8152513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dirty="0" err="1"/>
              <a:t>Colab</a:t>
            </a:r>
            <a:r>
              <a:rPr lang="zh-TW" altLang="en-US" sz="4000" dirty="0"/>
              <a:t>開發環境</a:t>
            </a:r>
            <a:endParaRPr lang="en-US" altLang="zh-TW" sz="40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/>
              <a:t>NUMPY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/>
              <a:t>Data 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Pandas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4000" dirty="0"/>
              <a:t>小專案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2047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678AC7B-525F-3153-B296-232A55168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04" y="365125"/>
            <a:ext cx="8424557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1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32CEE03-0196-F092-F757-5CC5EECB2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658" y="273916"/>
            <a:ext cx="8838467" cy="63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9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15EB85-0E83-ECB4-4F63-641D036577B6}"/>
              </a:ext>
            </a:extLst>
          </p:cNvPr>
          <p:cNvSpPr txBox="1"/>
          <p:nvPr/>
        </p:nvSpPr>
        <p:spPr>
          <a:xfrm>
            <a:off x="1301147" y="1444628"/>
            <a:ext cx="551529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pandas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dataframe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797179-B02E-326A-8B17-319BF4DB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890" y="1647127"/>
            <a:ext cx="1876424" cy="18764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8554DE-6712-9BF6-9D04-7DACF47E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2" t="25400" r="7805" b="16542"/>
          <a:stretch/>
        </p:blipFill>
        <p:spPr>
          <a:xfrm>
            <a:off x="1348747" y="1930978"/>
            <a:ext cx="3743325" cy="14709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2BCF96-8673-7548-27BE-86F5BCBBE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712" y="1444628"/>
            <a:ext cx="1882782" cy="1885544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C0DA551-29A2-DDD9-D43F-6E59175F61FB}"/>
              </a:ext>
            </a:extLst>
          </p:cNvPr>
          <p:cNvCxnSpPr>
            <a:cxnSpLocks/>
          </p:cNvCxnSpPr>
          <p:nvPr/>
        </p:nvCxnSpPr>
        <p:spPr>
          <a:xfrm>
            <a:off x="7124149" y="2335957"/>
            <a:ext cx="1492250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81E2F4B-FF6A-9B0E-109B-028DCD57468E}"/>
              </a:ext>
            </a:extLst>
          </p:cNvPr>
          <p:cNvCxnSpPr>
            <a:cxnSpLocks/>
          </p:cNvCxnSpPr>
          <p:nvPr/>
        </p:nvCxnSpPr>
        <p:spPr>
          <a:xfrm flipH="1">
            <a:off x="7124149" y="2634673"/>
            <a:ext cx="149225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22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F695B-9C75-E0C4-7DD9-12CAFFE7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3.pandas</a:t>
            </a:r>
            <a:r>
              <a:rPr lang="zh-TW" altLang="en-US" sz="4400" b="1" dirty="0"/>
              <a:t>存取</a:t>
            </a:r>
            <a:r>
              <a:rPr lang="en-US" sz="4400" b="1" dirty="0"/>
              <a:t>SQLITE</a:t>
            </a:r>
            <a:r>
              <a:rPr lang="zh-TW" altLang="en-US" sz="4400" b="1" dirty="0"/>
              <a:t>資料庫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F5F05A-C13B-A590-E22F-1FDE53BF68C7}"/>
              </a:ext>
            </a:extLst>
          </p:cNvPr>
          <p:cNvSpPr txBox="1"/>
          <p:nvPr/>
        </p:nvSpPr>
        <p:spPr>
          <a:xfrm>
            <a:off x="838200" y="2331319"/>
            <a:ext cx="551529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pandas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dataframe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9060E5-CAEC-7C58-0A43-2BCA6FF8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943" y="2533818"/>
            <a:ext cx="1876424" cy="1876424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2111FEC-178F-4890-4EA1-ABC84ECE5F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468367" y="3472030"/>
            <a:ext cx="1492250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73B756B-170A-B814-4BC8-4EBBCC455D7C}"/>
              </a:ext>
            </a:extLst>
          </p:cNvPr>
          <p:cNvCxnSpPr>
            <a:cxnSpLocks/>
          </p:cNvCxnSpPr>
          <p:nvPr/>
        </p:nvCxnSpPr>
        <p:spPr>
          <a:xfrm flipH="1">
            <a:off x="6468367" y="3770746"/>
            <a:ext cx="149225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24081A13-A96C-90C5-A644-7DBA3BC1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2" t="25400" r="7805" b="16542"/>
          <a:stretch/>
        </p:blipFill>
        <p:spPr>
          <a:xfrm>
            <a:off x="885800" y="2817669"/>
            <a:ext cx="3743325" cy="147098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9786DA3-5B70-D798-0EE7-6686F9A2F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732" y="2174504"/>
            <a:ext cx="3222285" cy="227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5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82B1F9D-AB71-96A6-9173-355F21F98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35" y="866774"/>
            <a:ext cx="9140802" cy="5892275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3552141-1324-C37F-0DE9-91D59831EB26}"/>
              </a:ext>
            </a:extLst>
          </p:cNvPr>
          <p:cNvSpPr txBox="1"/>
          <p:nvPr/>
        </p:nvSpPr>
        <p:spPr>
          <a:xfrm>
            <a:off x="281299" y="98951"/>
            <a:ext cx="8040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3.pandas</a:t>
            </a:r>
            <a:r>
              <a:rPr lang="zh-TW" altLang="en-US" sz="4000" b="1" dirty="0"/>
              <a:t>存取</a:t>
            </a:r>
            <a:r>
              <a:rPr lang="en-US" sz="4000" b="1" dirty="0"/>
              <a:t>SQLITE</a:t>
            </a:r>
            <a:r>
              <a:rPr lang="zh-TW" altLang="en-US" sz="4000" b="1" dirty="0"/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696497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E4C8E3-266C-76FB-9F59-5D01D808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420"/>
          </a:xfrm>
        </p:spPr>
        <p:txBody>
          <a:bodyPr/>
          <a:lstStyle/>
          <a:p>
            <a:r>
              <a:rPr lang="en-US" altLang="zh-TW" sz="4400" b="0" i="0" dirty="0">
                <a:solidFill>
                  <a:srgbClr val="1F2328"/>
                </a:solidFill>
                <a:effectLst/>
                <a:latin typeface="-apple-system"/>
              </a:rPr>
              <a:t>4.</a:t>
            </a:r>
            <a:r>
              <a:rPr lang="zh-TW" altLang="en-US" sz="4400" b="0" i="0" dirty="0">
                <a:solidFill>
                  <a:srgbClr val="1F2328"/>
                </a:solidFill>
                <a:effectLst/>
                <a:latin typeface="-apple-system"/>
              </a:rPr>
              <a:t>資料分析</a:t>
            </a:r>
            <a:r>
              <a:rPr lang="en-US" altLang="zh-TW" sz="4400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  <a:r>
              <a:rPr lang="zh-TW" altLang="en-US" sz="4400" b="0" i="0" dirty="0">
                <a:solidFill>
                  <a:srgbClr val="1F2328"/>
                </a:solidFill>
                <a:effectLst/>
                <a:latin typeface="-apple-system"/>
              </a:rPr>
              <a:t>連接</a:t>
            </a:r>
            <a:r>
              <a:rPr lang="en-US" altLang="zh-TW" sz="440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zh-TW" altLang="en-US" sz="4400" b="0" i="0" dirty="0">
                <a:solidFill>
                  <a:srgbClr val="1F2328"/>
                </a:solidFill>
                <a:effectLst/>
                <a:latin typeface="-apple-system"/>
              </a:rPr>
              <a:t>合併和重塑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50458-F9C7-D08C-5D2C-0BB7CBEE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30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23E0A-63EE-DB70-72D2-31F73A7C9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/>
          <a:lstStyle/>
          <a:p>
            <a:r>
              <a:rPr lang="en-US" altLang="zh-TW" sz="4400" b="0" i="0" dirty="0">
                <a:solidFill>
                  <a:srgbClr val="1F2328"/>
                </a:solidFill>
                <a:effectLst/>
                <a:latin typeface="-apple-system"/>
              </a:rPr>
              <a:t>5.</a:t>
            </a:r>
            <a:r>
              <a:rPr lang="zh-TW" altLang="en-US" sz="4400" b="0" i="0" dirty="0">
                <a:solidFill>
                  <a:srgbClr val="1F2328"/>
                </a:solidFill>
                <a:effectLst/>
                <a:latin typeface="-apple-system"/>
              </a:rPr>
              <a:t>進階分析</a:t>
            </a:r>
            <a:r>
              <a:rPr lang="en-US" altLang="zh-TW" sz="4400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  <a:r>
              <a:rPr lang="zh-TW" altLang="en-US" sz="4400" b="0" i="0" dirty="0">
                <a:solidFill>
                  <a:srgbClr val="1F2328"/>
                </a:solidFill>
                <a:effectLst/>
                <a:latin typeface="-apple-system"/>
              </a:rPr>
              <a:t>資料聚合和分組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4917A-5443-24EE-A526-357F1267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3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EFE05-485B-DEE6-74C2-08B7CA70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27" y="281708"/>
            <a:ext cx="10515600" cy="798657"/>
          </a:xfrm>
        </p:spPr>
        <p:txBody>
          <a:bodyPr/>
          <a:lstStyle/>
          <a:p>
            <a:r>
              <a:rPr lang="en-US" altLang="zh-TW" sz="4400" b="0" i="0" dirty="0">
                <a:solidFill>
                  <a:srgbClr val="1F2328"/>
                </a:solidFill>
                <a:effectLst/>
                <a:latin typeface="-apple-system"/>
              </a:rPr>
              <a:t>6.pandas</a:t>
            </a:r>
            <a:r>
              <a:rPr lang="zh-TW" altLang="en-US" sz="4400" b="0" i="0" dirty="0">
                <a:solidFill>
                  <a:srgbClr val="1F2328"/>
                </a:solidFill>
                <a:effectLst/>
                <a:latin typeface="-apple-system"/>
              </a:rPr>
              <a:t>資料分析小專題</a:t>
            </a:r>
            <a:r>
              <a:rPr lang="en-US" altLang="zh-TW" sz="4400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  <a:r>
              <a:rPr lang="zh-TW" altLang="en-US" sz="4400" b="0" i="0" dirty="0">
                <a:solidFill>
                  <a:srgbClr val="1F2328"/>
                </a:solidFill>
                <a:effectLst/>
                <a:latin typeface="-apple-system"/>
              </a:rPr>
              <a:t>股票分析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252BD7-C260-98DB-5F4B-85EF57C5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43FA2-7137-3C3E-EDAD-F52F28EC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1.Colab</a:t>
            </a:r>
            <a:r>
              <a:rPr lang="zh-TW" altLang="en-US" sz="4400" dirty="0"/>
              <a:t>開發環境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E3446-B856-CB36-8A1C-12B0E68F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Colab</a:t>
            </a:r>
            <a:r>
              <a:rPr lang="zh-TW" altLang="en-US" sz="2800" dirty="0"/>
              <a:t>開發環境已安裝那些套件</a:t>
            </a:r>
            <a:r>
              <a:rPr lang="en-US" altLang="zh-TW" sz="2800" dirty="0"/>
              <a:t>?</a:t>
            </a:r>
          </a:p>
          <a:p>
            <a:r>
              <a:rPr lang="en-US" sz="2800" dirty="0" err="1"/>
              <a:t>Colab</a:t>
            </a:r>
            <a:r>
              <a:rPr lang="zh-TW" altLang="en-US" sz="2800" dirty="0"/>
              <a:t>開發環境已安裝的</a:t>
            </a:r>
            <a:r>
              <a:rPr lang="en-US" altLang="zh-TW" sz="2800" dirty="0" err="1"/>
              <a:t>numpy</a:t>
            </a:r>
            <a:r>
              <a:rPr lang="en-US" altLang="zh-TW" sz="2800" dirty="0"/>
              <a:t> </a:t>
            </a:r>
            <a:r>
              <a:rPr lang="zh-TW" altLang="en-US" sz="2800" dirty="0"/>
              <a:t>的版本為何</a:t>
            </a:r>
            <a:r>
              <a:rPr lang="en-US" altLang="zh-TW" sz="2800" dirty="0"/>
              <a:t>?</a:t>
            </a:r>
          </a:p>
          <a:p>
            <a:r>
              <a:rPr lang="en-US" sz="2800" dirty="0" err="1"/>
              <a:t>Colab</a:t>
            </a:r>
            <a:r>
              <a:rPr lang="zh-TW" altLang="en-US" sz="2800" dirty="0"/>
              <a:t>開發環境已安裝的</a:t>
            </a:r>
            <a:r>
              <a:rPr lang="en-US" altLang="zh-TW" sz="2800" dirty="0"/>
              <a:t>matplotlib </a:t>
            </a:r>
            <a:r>
              <a:rPr lang="zh-TW" altLang="en-US" sz="2800" dirty="0"/>
              <a:t>的版本為何</a:t>
            </a:r>
            <a:r>
              <a:rPr lang="en-US" altLang="zh-TW" sz="2800" dirty="0"/>
              <a:t>?</a:t>
            </a:r>
          </a:p>
          <a:p>
            <a:r>
              <a:rPr lang="en-US" sz="2800" dirty="0" err="1"/>
              <a:t>Colab</a:t>
            </a:r>
            <a:r>
              <a:rPr lang="zh-TW" altLang="en-US" sz="2800" dirty="0"/>
              <a:t>開發環境已安裝的</a:t>
            </a:r>
            <a:r>
              <a:rPr lang="en-US" altLang="zh-TW" sz="2800" dirty="0"/>
              <a:t>pandas </a:t>
            </a:r>
            <a:r>
              <a:rPr lang="zh-TW" altLang="en-US" sz="2800" dirty="0"/>
              <a:t>的版本為何</a:t>
            </a:r>
            <a:r>
              <a:rPr lang="en-US" altLang="zh-TW" sz="2800" dirty="0"/>
              <a:t>?</a:t>
            </a:r>
          </a:p>
          <a:p>
            <a:r>
              <a:rPr lang="zh-TW" altLang="en-US" sz="2800" dirty="0"/>
              <a:t>如何在</a:t>
            </a:r>
            <a:r>
              <a:rPr lang="en-US" sz="2800" dirty="0" err="1"/>
              <a:t>Colab</a:t>
            </a:r>
            <a:r>
              <a:rPr lang="zh-TW" altLang="en-US" sz="2800" dirty="0"/>
              <a:t>開發環境安裝其他軟體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 err="1"/>
              <a:t>gradio</a:t>
            </a:r>
            <a:endParaRPr lang="en-US" altLang="zh-TW" sz="28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39834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5F386-DF56-24A9-3662-C1E2184F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61265-CA97-D2A4-A066-3520AD2D9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Colab</a:t>
            </a:r>
            <a:r>
              <a:rPr lang="zh-TW" altLang="en-US" sz="2800" dirty="0"/>
              <a:t>開發環境已安裝那些套件</a:t>
            </a:r>
            <a:r>
              <a:rPr lang="en-US" altLang="zh-TW" sz="2800" dirty="0"/>
              <a:t>?  </a:t>
            </a:r>
            <a:r>
              <a:rPr lang="en-US" altLang="zh-TW" dirty="0"/>
              <a:t>!pip list </a:t>
            </a:r>
            <a:endParaRPr lang="en-US" altLang="zh-TW" sz="2800" dirty="0"/>
          </a:p>
          <a:p>
            <a:r>
              <a:rPr lang="en-US" sz="2800" dirty="0" err="1"/>
              <a:t>Colab</a:t>
            </a:r>
            <a:r>
              <a:rPr lang="zh-TW" altLang="en-US" sz="2800" dirty="0"/>
              <a:t>開發環境已安裝的</a:t>
            </a:r>
            <a:r>
              <a:rPr lang="en-US" altLang="zh-TW" sz="2800" dirty="0" err="1"/>
              <a:t>numpy</a:t>
            </a:r>
            <a:r>
              <a:rPr lang="en-US" altLang="zh-TW" sz="2800" dirty="0"/>
              <a:t> </a:t>
            </a:r>
            <a:r>
              <a:rPr lang="zh-TW" altLang="en-US" sz="2800" dirty="0"/>
              <a:t>的版本為何</a:t>
            </a:r>
            <a:r>
              <a:rPr lang="en-US" altLang="zh-TW" sz="2800" dirty="0"/>
              <a:t>?</a:t>
            </a:r>
          </a:p>
          <a:p>
            <a:r>
              <a:rPr lang="en-US" sz="2800" dirty="0" err="1"/>
              <a:t>Colab</a:t>
            </a:r>
            <a:r>
              <a:rPr lang="zh-TW" altLang="en-US" sz="2800" dirty="0"/>
              <a:t>開發環境已安裝的</a:t>
            </a:r>
            <a:r>
              <a:rPr lang="en-US" altLang="zh-TW" sz="2800" dirty="0"/>
              <a:t>matplotlib </a:t>
            </a:r>
            <a:r>
              <a:rPr lang="zh-TW" altLang="en-US" sz="2800" dirty="0"/>
              <a:t>的版本為何</a:t>
            </a:r>
            <a:r>
              <a:rPr lang="en-US" altLang="zh-TW" sz="2800" dirty="0"/>
              <a:t>?</a:t>
            </a:r>
          </a:p>
          <a:p>
            <a:r>
              <a:rPr lang="en-US" sz="2800" dirty="0" err="1"/>
              <a:t>Colab</a:t>
            </a:r>
            <a:r>
              <a:rPr lang="zh-TW" altLang="en-US" sz="2800" dirty="0"/>
              <a:t>開發環境已安裝的</a:t>
            </a:r>
            <a:r>
              <a:rPr lang="en-US" altLang="zh-TW" sz="2800" dirty="0"/>
              <a:t>pandas </a:t>
            </a:r>
            <a:r>
              <a:rPr lang="zh-TW" altLang="en-US" sz="2800" dirty="0"/>
              <a:t>的版本為何</a:t>
            </a:r>
            <a:r>
              <a:rPr lang="en-US" altLang="zh-TW" sz="2800" dirty="0"/>
              <a:t>?</a:t>
            </a:r>
          </a:p>
          <a:p>
            <a:r>
              <a:rPr lang="zh-TW" altLang="en-US" sz="2800" dirty="0"/>
              <a:t>如何在</a:t>
            </a:r>
            <a:r>
              <a:rPr lang="en-US" sz="2800" dirty="0" err="1"/>
              <a:t>Colab</a:t>
            </a:r>
            <a:r>
              <a:rPr lang="zh-TW" altLang="en-US" sz="2800" dirty="0"/>
              <a:t>開發環境安裝其他軟體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 err="1"/>
              <a:t>gradio</a:t>
            </a:r>
            <a:r>
              <a:rPr lang="en-US" altLang="zh-TW" dirty="0"/>
              <a:t>  </a:t>
            </a:r>
          </a:p>
          <a:p>
            <a:pPr marL="0" indent="0">
              <a:buNone/>
            </a:pPr>
            <a:r>
              <a:rPr lang="en-US" altLang="zh-TW" dirty="0"/>
              <a:t>       == &gt; !pip install </a:t>
            </a:r>
            <a:r>
              <a:rPr lang="en-US" altLang="zh-TW" dirty="0" err="1"/>
              <a:t>gradio</a:t>
            </a:r>
            <a:endParaRPr lang="en-US" altLang="zh-TW" sz="2800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3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C8593-C595-5A94-5CBB-E9BEF529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2.NUMPY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054834-2934-D71F-643A-720BE548D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55" y="1496002"/>
            <a:ext cx="10515600" cy="46624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資料型態 </a:t>
            </a:r>
            <a:r>
              <a:rPr lang="en-US" altLang="zh-TW" dirty="0"/>
              <a:t>==&gt; </a:t>
            </a:r>
            <a:r>
              <a:rPr lang="en-US" dirty="0"/>
              <a:t>N-Dimensional Arrays(</a:t>
            </a:r>
            <a:r>
              <a:rPr lang="en-US" dirty="0" err="1"/>
              <a:t>ndarray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ndarray</a:t>
            </a:r>
            <a:r>
              <a:rPr lang="zh-TW" altLang="en-US" dirty="0"/>
              <a:t>的屬性</a:t>
            </a:r>
            <a:r>
              <a:rPr lang="en-US" altLang="zh-TW" dirty="0"/>
              <a:t>: </a:t>
            </a:r>
            <a:r>
              <a:rPr lang="zh-TW" altLang="en-US" dirty="0"/>
              <a:t>軸</a:t>
            </a:r>
            <a:r>
              <a:rPr lang="en-US" altLang="zh-TW" dirty="0"/>
              <a:t>(</a:t>
            </a:r>
            <a:r>
              <a:rPr lang="en-US" dirty="0"/>
              <a:t>axis)|</a:t>
            </a:r>
            <a:r>
              <a:rPr lang="zh-TW" altLang="en-US" dirty="0"/>
              <a:t>維度</a:t>
            </a:r>
            <a:r>
              <a:rPr lang="en-US" altLang="zh-TW" dirty="0"/>
              <a:t>(</a:t>
            </a:r>
            <a:r>
              <a:rPr lang="en-US" dirty="0"/>
              <a:t>dimension):</a:t>
            </a:r>
            <a:r>
              <a:rPr lang="en-US" dirty="0" err="1"/>
              <a:t>ndim</a:t>
            </a:r>
            <a:r>
              <a:rPr lang="en-US" dirty="0"/>
              <a:t>/</a:t>
            </a:r>
            <a:r>
              <a:rPr lang="zh-TW" altLang="en-US" dirty="0"/>
              <a:t>秩</a:t>
            </a:r>
            <a:r>
              <a:rPr lang="en-US" dirty="0"/>
              <a:t>rank |</a:t>
            </a:r>
            <a:r>
              <a:rPr lang="zh-TW" altLang="en-US" dirty="0"/>
              <a:t>形狀</a:t>
            </a:r>
            <a:r>
              <a:rPr lang="en-US" altLang="zh-TW" dirty="0"/>
              <a:t>(</a:t>
            </a:r>
            <a:r>
              <a:rPr lang="en-US" dirty="0"/>
              <a:t>shape):</a:t>
            </a:r>
          </a:p>
          <a:p>
            <a:pPr marL="0" indent="0">
              <a:buNone/>
            </a:pPr>
            <a:r>
              <a:rPr lang="en-US" dirty="0" err="1"/>
              <a:t>shape|dtype</a:t>
            </a:r>
            <a:r>
              <a:rPr lang="en-US" dirty="0"/>
              <a:t>(</a:t>
            </a:r>
            <a:r>
              <a:rPr lang="zh-TW" altLang="en-US" dirty="0"/>
              <a:t>資料型態</a:t>
            </a:r>
            <a:r>
              <a:rPr lang="en-US" altLang="zh-TW" dirty="0"/>
              <a:t>:</a:t>
            </a:r>
            <a:r>
              <a:rPr lang="en-US" dirty="0"/>
              <a:t>data type)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</a:t>
            </a:r>
            <a:r>
              <a:rPr lang="zh-TW" altLang="en-US" dirty="0"/>
              <a:t>基本運算</a:t>
            </a:r>
          </a:p>
          <a:p>
            <a:pPr marL="0" indent="0">
              <a:buNone/>
            </a:pPr>
            <a:r>
              <a:rPr lang="zh-TW" altLang="en-US" dirty="0"/>
              <a:t>基本運算</a:t>
            </a:r>
            <a:r>
              <a:rPr lang="en-US" altLang="zh-TW" dirty="0"/>
              <a:t>1: </a:t>
            </a:r>
            <a:r>
              <a:rPr lang="zh-TW" altLang="en-US" dirty="0"/>
              <a:t>建立各式各樣的</a:t>
            </a:r>
            <a:r>
              <a:rPr lang="en-US" dirty="0" err="1"/>
              <a:t>ndarray</a:t>
            </a:r>
            <a:endParaRPr lang="en-US" dirty="0"/>
          </a:p>
          <a:p>
            <a:pPr marL="0" indent="0">
              <a:buNone/>
            </a:pPr>
            <a:r>
              <a:rPr lang="zh-TW" altLang="en-US" dirty="0"/>
              <a:t>基本運算</a:t>
            </a:r>
            <a:r>
              <a:rPr lang="en-US" altLang="zh-TW" dirty="0"/>
              <a:t>2: </a:t>
            </a:r>
            <a:r>
              <a:rPr lang="en-US" dirty="0" err="1"/>
              <a:t>ndarray</a:t>
            </a:r>
            <a:r>
              <a:rPr lang="zh-TW" altLang="en-US" dirty="0"/>
              <a:t>的基本運算</a:t>
            </a:r>
            <a:r>
              <a:rPr lang="en-US" altLang="zh-TW" dirty="0"/>
              <a:t>:</a:t>
            </a:r>
            <a:r>
              <a:rPr lang="zh-TW" altLang="en-US" dirty="0"/>
              <a:t>切片 </a:t>
            </a:r>
            <a:r>
              <a:rPr lang="en-US" altLang="zh-TW" dirty="0"/>
              <a:t>(</a:t>
            </a:r>
            <a:r>
              <a:rPr lang="en-US" dirty="0"/>
              <a:t>Slicing) , </a:t>
            </a:r>
            <a:r>
              <a:rPr lang="zh-TW" altLang="en-US" dirty="0"/>
              <a:t>搜尋</a:t>
            </a:r>
            <a:r>
              <a:rPr lang="en-US" altLang="zh-TW" dirty="0"/>
              <a:t>(</a:t>
            </a:r>
            <a:r>
              <a:rPr lang="zh-TW" altLang="en-US" dirty="0"/>
              <a:t>找出滿足條件的資料</a:t>
            </a:r>
            <a:r>
              <a:rPr lang="en-US" altLang="zh-TW" dirty="0"/>
              <a:t>),</a:t>
            </a:r>
            <a:r>
              <a:rPr lang="zh-TW" altLang="en-US" dirty="0"/>
              <a:t>排序</a:t>
            </a:r>
            <a:r>
              <a:rPr lang="en-US" altLang="zh-TW" dirty="0"/>
              <a:t>,.....</a:t>
            </a:r>
          </a:p>
          <a:p>
            <a:pPr marL="0" indent="0">
              <a:buNone/>
            </a:pPr>
            <a:r>
              <a:rPr lang="zh-TW" altLang="en-US" dirty="0"/>
              <a:t>基本運算</a:t>
            </a:r>
            <a:r>
              <a:rPr lang="en-US" altLang="zh-TW" dirty="0"/>
              <a:t>3: </a:t>
            </a:r>
            <a:r>
              <a:rPr lang="en-US" dirty="0" err="1"/>
              <a:t>ndarray</a:t>
            </a:r>
            <a:r>
              <a:rPr lang="zh-TW" altLang="en-US" dirty="0"/>
              <a:t>的基本數學運算</a:t>
            </a:r>
            <a:r>
              <a:rPr lang="en-US" altLang="zh-TW" dirty="0"/>
              <a:t>:</a:t>
            </a:r>
            <a:r>
              <a:rPr lang="zh-TW" altLang="en-US" dirty="0"/>
              <a:t>四則運算</a:t>
            </a:r>
            <a:r>
              <a:rPr lang="en-US" altLang="zh-TW" dirty="0"/>
              <a:t>,</a:t>
            </a:r>
          </a:p>
          <a:p>
            <a:pPr marL="0" indent="0">
              <a:buNone/>
            </a:pPr>
            <a:r>
              <a:rPr lang="zh-TW" altLang="en-US" dirty="0"/>
              <a:t>基本運算</a:t>
            </a:r>
            <a:r>
              <a:rPr lang="en-US" altLang="zh-TW" dirty="0"/>
              <a:t>4: </a:t>
            </a:r>
            <a:r>
              <a:rPr lang="en-US" dirty="0" err="1"/>
              <a:t>ndarray</a:t>
            </a:r>
            <a:r>
              <a:rPr lang="zh-TW" altLang="en-US" dirty="0"/>
              <a:t>的基本統計運算 </a:t>
            </a:r>
            <a:r>
              <a:rPr lang="en-US" altLang="zh-TW" dirty="0"/>
              <a:t>==&gt; </a:t>
            </a:r>
            <a:r>
              <a:rPr lang="zh-TW" altLang="en-US" dirty="0"/>
              <a:t>進階功能請參閱</a:t>
            </a:r>
            <a:r>
              <a:rPr lang="en-US" dirty="0"/>
              <a:t>python</a:t>
            </a:r>
            <a:r>
              <a:rPr lang="zh-TW" altLang="en-US" dirty="0"/>
              <a:t>統計書籍</a:t>
            </a:r>
          </a:p>
          <a:p>
            <a:pPr marL="0" indent="0">
              <a:buNone/>
            </a:pPr>
            <a:r>
              <a:rPr lang="zh-TW" altLang="en-US" dirty="0"/>
              <a:t>基本運算</a:t>
            </a:r>
            <a:r>
              <a:rPr lang="en-US" altLang="zh-TW" dirty="0"/>
              <a:t>5: </a:t>
            </a:r>
            <a:r>
              <a:rPr lang="en-US" dirty="0" err="1"/>
              <a:t>ndarray</a:t>
            </a:r>
            <a:r>
              <a:rPr lang="zh-TW" altLang="en-US" dirty="0"/>
              <a:t>的</a:t>
            </a:r>
            <a:r>
              <a:rPr lang="en-US" altLang="zh-TW" dirty="0"/>
              <a:t>(</a:t>
            </a:r>
            <a:r>
              <a:rPr lang="zh-TW" altLang="en-US" dirty="0"/>
              <a:t>線性代數</a:t>
            </a:r>
            <a:r>
              <a:rPr lang="en-US" altLang="zh-TW" dirty="0"/>
              <a:t>)</a:t>
            </a:r>
            <a:r>
              <a:rPr lang="zh-TW" altLang="en-US" dirty="0"/>
              <a:t>數學運算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特殊運算 </a:t>
            </a:r>
            <a:r>
              <a:rPr lang="en-US" altLang="zh-TW" dirty="0"/>
              <a:t>==&gt; </a:t>
            </a:r>
            <a:r>
              <a:rPr lang="zh-TW" altLang="en-US" dirty="0"/>
              <a:t>陣列擴張</a:t>
            </a:r>
            <a:r>
              <a:rPr lang="en-US" altLang="zh-TW" dirty="0"/>
              <a:t>|</a:t>
            </a:r>
            <a:r>
              <a:rPr lang="zh-TW" altLang="en-US" dirty="0"/>
              <a:t>廣播 </a:t>
            </a:r>
            <a:r>
              <a:rPr lang="en-US" altLang="zh-TW" dirty="0"/>
              <a:t>(</a:t>
            </a:r>
            <a:r>
              <a:rPr lang="en-US" dirty="0"/>
              <a:t>Broadcasting)</a:t>
            </a:r>
          </a:p>
          <a:p>
            <a:pPr marL="0" indent="0">
              <a:buNone/>
            </a:pPr>
            <a:r>
              <a:rPr lang="en-US" dirty="0"/>
              <a:t>4.A</a:t>
            </a:r>
            <a:r>
              <a:rPr lang="zh-TW" altLang="en-US" dirty="0"/>
              <a:t>矩陣與</a:t>
            </a:r>
            <a:r>
              <a:rPr lang="en-US" dirty="0"/>
              <a:t>B</a:t>
            </a:r>
            <a:r>
              <a:rPr lang="zh-TW" altLang="en-US" dirty="0"/>
              <a:t>矩陣間的運算</a:t>
            </a:r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en-US" dirty="0"/>
              <a:t>Universal function </a:t>
            </a:r>
            <a:r>
              <a:rPr lang="zh-TW" altLang="en-US" dirty="0"/>
              <a:t>與向量化運算</a:t>
            </a:r>
            <a:r>
              <a:rPr lang="en-US" altLang="zh-TW" dirty="0"/>
              <a:t>(</a:t>
            </a:r>
            <a:r>
              <a:rPr lang="en-US" dirty="0"/>
              <a:t>Vectorization computation)</a:t>
            </a:r>
          </a:p>
        </p:txBody>
      </p:sp>
    </p:spTree>
    <p:extLst>
      <p:ext uri="{BB962C8B-B14F-4D97-AF65-F5344CB8AC3E}">
        <p14:creationId xmlns:p14="http://schemas.microsoft.com/office/powerpoint/2010/main" val="87693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900F1-FD17-85A3-A4F3-F2F793C0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5.</a:t>
            </a:r>
            <a:r>
              <a:rPr lang="en-US" dirty="0"/>
              <a:t>Universal function </a:t>
            </a:r>
            <a:r>
              <a:rPr lang="zh-TW" altLang="en-US" dirty="0"/>
              <a:t>與向量化運算</a:t>
            </a:r>
            <a:r>
              <a:rPr lang="en-US" altLang="zh-TW" dirty="0"/>
              <a:t>(</a:t>
            </a:r>
            <a:r>
              <a:rPr lang="en-US" dirty="0"/>
              <a:t>Vectorization computation)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62E80-2472-E7B3-8609-3EDFD424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A5CAF-52E3-8632-CCAD-6422BBB0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6" y="255362"/>
            <a:ext cx="7363415" cy="872548"/>
          </a:xfrm>
        </p:spPr>
        <p:txBody>
          <a:bodyPr/>
          <a:lstStyle/>
          <a:p>
            <a:r>
              <a:rPr lang="en-US" dirty="0"/>
              <a:t>N-Dimensional Arrays(</a:t>
            </a:r>
            <a:r>
              <a:rPr lang="en-US" dirty="0" err="1"/>
              <a:t>ndarray</a:t>
            </a:r>
            <a:r>
              <a:rPr lang="en-US" dirty="0"/>
              <a:t>)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14E7DCE-BC0C-5612-B6C7-6F10179F4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97" y="1447225"/>
            <a:ext cx="7106234" cy="45725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26C4718-E294-1BE6-7CE6-3861B5B00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41" y="1127910"/>
            <a:ext cx="4047533" cy="53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0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619C6-442F-DD3A-77A9-E36A8DB0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特殊運算 </a:t>
            </a:r>
            <a:r>
              <a:rPr lang="en-US" altLang="zh-TW" dirty="0"/>
              <a:t>==&gt; </a:t>
            </a:r>
            <a:r>
              <a:rPr lang="zh-TW" altLang="en-US" dirty="0"/>
              <a:t>陣列擴張</a:t>
            </a:r>
            <a:r>
              <a:rPr lang="en-US" altLang="zh-TW" dirty="0"/>
              <a:t>|</a:t>
            </a:r>
            <a:r>
              <a:rPr lang="zh-TW" altLang="en-US" dirty="0"/>
              <a:t>廣播 </a:t>
            </a:r>
            <a:r>
              <a:rPr lang="en-US" altLang="zh-TW" dirty="0"/>
              <a:t>(</a:t>
            </a:r>
            <a:r>
              <a:rPr lang="en-US" dirty="0"/>
              <a:t>Broadcasting)</a:t>
            </a:r>
            <a:br>
              <a:rPr lang="en-US" dirty="0"/>
            </a:b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A43366-9E92-D544-6FAB-1E886A23C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1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EE9CE1-E3C1-B36A-A615-1CA8BBDA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4.A</a:t>
            </a:r>
            <a:r>
              <a:rPr lang="zh-TW" altLang="en-US" dirty="0"/>
              <a:t>矩陣與</a:t>
            </a:r>
            <a:r>
              <a:rPr lang="en-US" dirty="0"/>
              <a:t>B</a:t>
            </a:r>
            <a:r>
              <a:rPr lang="zh-TW" altLang="en-US" dirty="0"/>
              <a:t>矩陣間的運算</a:t>
            </a:r>
            <a:br>
              <a:rPr lang="zh-TW" altLang="en-US" dirty="0"/>
            </a:b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E7D80F-706C-0B02-4132-AB3442EF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4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624</Words>
  <Application>Microsoft Office PowerPoint</Application>
  <PresentationFormat>寬螢幕</PresentationFormat>
  <Paragraphs>89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-apple-system</vt:lpstr>
      <vt:lpstr>Aptos</vt:lpstr>
      <vt:lpstr>Aptos Display</vt:lpstr>
      <vt:lpstr>Arial</vt:lpstr>
      <vt:lpstr>Office 佈景主題</vt:lpstr>
      <vt:lpstr>Python資料分析報告</vt:lpstr>
      <vt:lpstr>Agenda</vt:lpstr>
      <vt:lpstr>1.Colab開發環境</vt:lpstr>
      <vt:lpstr>PowerPoint 簡報</vt:lpstr>
      <vt:lpstr>2.NUMPY</vt:lpstr>
      <vt:lpstr>5.Universal function 與向量化運算(Vectorization computation)</vt:lpstr>
      <vt:lpstr>N-Dimensional Arrays(ndarray)</vt:lpstr>
      <vt:lpstr>3.特殊運算 ==&gt; 陣列擴張|廣播 (Broadcasting) </vt:lpstr>
      <vt:lpstr>4.A矩陣與B矩陣間的運算 </vt:lpstr>
      <vt:lpstr>agenda</vt:lpstr>
      <vt:lpstr>1.Pandas的資料結構</vt:lpstr>
      <vt:lpstr>Series的各種運算:</vt:lpstr>
      <vt:lpstr>DataFrame</vt:lpstr>
      <vt:lpstr>PowerPoint 簡報</vt:lpstr>
      <vt:lpstr>PowerPoint 簡報</vt:lpstr>
      <vt:lpstr>PowerPoint 簡報</vt:lpstr>
      <vt:lpstr>2.資料匯入與清洗(data cleaning) </vt:lpstr>
      <vt:lpstr>PowerPoint 簡報</vt:lpstr>
      <vt:lpstr>SQL資料庫: 資料庫 = 多資料表(Table)</vt:lpstr>
      <vt:lpstr>PowerPoint 簡報</vt:lpstr>
      <vt:lpstr>PowerPoint 簡報</vt:lpstr>
      <vt:lpstr>PowerPoint 簡報</vt:lpstr>
      <vt:lpstr>3.pandas存取SQLITE資料庫</vt:lpstr>
      <vt:lpstr>PowerPoint 簡報</vt:lpstr>
      <vt:lpstr>4.資料分析:連接_合併和重塑</vt:lpstr>
      <vt:lpstr>5.進階分析:資料聚合和分組</vt:lpstr>
      <vt:lpstr>6.pandas資料分析小專題:股票分析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KSU</dc:creator>
  <cp:lastModifiedBy>KSU</cp:lastModifiedBy>
  <cp:revision>9</cp:revision>
  <dcterms:created xsi:type="dcterms:W3CDTF">2024-12-05T13:18:20Z</dcterms:created>
  <dcterms:modified xsi:type="dcterms:W3CDTF">2024-12-13T14:40:22Z</dcterms:modified>
</cp:coreProperties>
</file>